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752" r:id="rId4"/>
    <p:sldMasterId id="2147483782" r:id="rId5"/>
    <p:sldMasterId id="2147483808" r:id="rId6"/>
    <p:sldMasterId id="2147483829" r:id="rId7"/>
    <p:sldMasterId id="2147483847" r:id="rId8"/>
    <p:sldMasterId id="2147483868" r:id="rId9"/>
    <p:sldMasterId id="2147483886" r:id="rId10"/>
    <p:sldMasterId id="2147483901" r:id="rId11"/>
  </p:sldMasterIdLst>
  <p:notesMasterIdLst>
    <p:notesMasterId r:id="rId73"/>
  </p:notesMasterIdLst>
  <p:sldIdLst>
    <p:sldId id="557" r:id="rId12"/>
    <p:sldId id="322" r:id="rId13"/>
    <p:sldId id="294" r:id="rId14"/>
    <p:sldId id="293" r:id="rId15"/>
    <p:sldId id="325" r:id="rId16"/>
    <p:sldId id="315" r:id="rId17"/>
    <p:sldId id="558" r:id="rId18"/>
    <p:sldId id="316" r:id="rId19"/>
    <p:sldId id="337" r:id="rId20"/>
    <p:sldId id="307" r:id="rId21"/>
    <p:sldId id="308" r:id="rId22"/>
    <p:sldId id="332" r:id="rId23"/>
    <p:sldId id="900" r:id="rId24"/>
    <p:sldId id="321" r:id="rId25"/>
    <p:sldId id="324" r:id="rId26"/>
    <p:sldId id="286" r:id="rId27"/>
    <p:sldId id="459" r:id="rId28"/>
    <p:sldId id="460" r:id="rId29"/>
    <p:sldId id="580" r:id="rId30"/>
    <p:sldId id="907" r:id="rId31"/>
    <p:sldId id="334" r:id="rId32"/>
    <p:sldId id="582" r:id="rId33"/>
    <p:sldId id="285" r:id="rId34"/>
    <p:sldId id="564" r:id="rId35"/>
    <p:sldId id="448" r:id="rId36"/>
    <p:sldId id="547" r:id="rId37"/>
    <p:sldId id="449" r:id="rId38"/>
    <p:sldId id="538" r:id="rId39"/>
    <p:sldId id="450" r:id="rId40"/>
    <p:sldId id="571" r:id="rId41"/>
    <p:sldId id="541" r:id="rId42"/>
    <p:sldId id="452" r:id="rId43"/>
    <p:sldId id="291" r:id="rId44"/>
    <p:sldId id="590" r:id="rId45"/>
    <p:sldId id="640" r:id="rId46"/>
    <p:sldId id="644" r:id="rId47"/>
    <p:sldId id="645" r:id="rId48"/>
    <p:sldId id="603" r:id="rId49"/>
    <p:sldId id="604" r:id="rId50"/>
    <p:sldId id="549" r:id="rId51"/>
    <p:sldId id="275" r:id="rId52"/>
    <p:sldId id="464" r:id="rId53"/>
    <p:sldId id="555" r:id="rId54"/>
    <p:sldId id="556" r:id="rId55"/>
    <p:sldId id="572" r:id="rId56"/>
    <p:sldId id="646" r:id="rId57"/>
    <p:sldId id="901" r:id="rId58"/>
    <p:sldId id="649" r:id="rId59"/>
    <p:sldId id="902" r:id="rId60"/>
    <p:sldId id="651" r:id="rId61"/>
    <p:sldId id="650" r:id="rId62"/>
    <p:sldId id="653" r:id="rId63"/>
    <p:sldId id="908" r:id="rId64"/>
    <p:sldId id="906" r:id="rId65"/>
    <p:sldId id="909" r:id="rId66"/>
    <p:sldId id="345" r:id="rId67"/>
    <p:sldId id="346" r:id="rId68"/>
    <p:sldId id="347" r:id="rId69"/>
    <p:sldId id="462" r:id="rId70"/>
    <p:sldId id="341" r:id="rId71"/>
    <p:sldId id="297" r:id="rId72"/>
  </p:sldIdLst>
  <p:sldSz cx="12192000" cy="6858000"/>
  <p:notesSz cx="6858000" cy="9945688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DE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5" autoAdjust="0"/>
    <p:restoredTop sz="96196" autoAdjust="0"/>
  </p:normalViewPr>
  <p:slideViewPr>
    <p:cSldViewPr snapToGrid="0">
      <p:cViewPr varScale="1">
        <p:scale>
          <a:sx n="110" d="100"/>
          <a:sy n="110" d="100"/>
        </p:scale>
        <p:origin x="588" y="114"/>
      </p:cViewPr>
      <p:guideLst>
        <p:guide orient="horz" pos="23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3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5B140B-659F-43A6-8048-399DFE1CACC2}" type="doc">
      <dgm:prSet loTypeId="urn:microsoft.com/office/officeart/2005/8/layout/pList2#1" loCatId="picture" qsTypeId="urn:microsoft.com/office/officeart/2005/8/quickstyle/simple1" qsCatId="simple" csTypeId="urn:microsoft.com/office/officeart/2005/8/colors/accent1_2" csCatId="accent1" phldr="1"/>
      <dgm:spPr/>
    </dgm:pt>
    <dgm:pt modelId="{B71D5F5C-0FCF-47C0-929F-63551DE818DF}">
      <dgm:prSet phldrT="[텍스트]" custT="1"/>
      <dgm:spPr/>
      <dgm:t>
        <a:bodyPr/>
        <a:lstStyle/>
        <a:p>
          <a:pPr latinLnBrk="1"/>
          <a:r>
            <a:rPr lang="ko-KR" altLang="en-US" sz="2000" dirty="0"/>
            <a:t>세포치료</a:t>
          </a:r>
        </a:p>
      </dgm:t>
    </dgm:pt>
    <dgm:pt modelId="{183B663F-8AF3-4FA8-B2FF-132E8644FCA8}" type="parTrans" cxnId="{F53905D2-A0D0-4632-A05F-4A449E1D9CBE}">
      <dgm:prSet/>
      <dgm:spPr/>
      <dgm:t>
        <a:bodyPr/>
        <a:lstStyle/>
        <a:p>
          <a:pPr latinLnBrk="1"/>
          <a:endParaRPr lang="ko-KR" altLang="en-US"/>
        </a:p>
      </dgm:t>
    </dgm:pt>
    <dgm:pt modelId="{096EF085-3CF7-4701-915A-93F0FDAB3198}" type="sibTrans" cxnId="{F53905D2-A0D0-4632-A05F-4A449E1D9CBE}">
      <dgm:prSet/>
      <dgm:spPr/>
      <dgm:t>
        <a:bodyPr/>
        <a:lstStyle/>
        <a:p>
          <a:pPr latinLnBrk="1"/>
          <a:endParaRPr lang="ko-KR" altLang="en-US"/>
        </a:p>
      </dgm:t>
    </dgm:pt>
    <dgm:pt modelId="{F18C605D-93D2-42AA-84AD-A09BC5C26DA1}">
      <dgm:prSet phldrT="[텍스트]" custT="1"/>
      <dgm:spPr/>
      <dgm:t>
        <a:bodyPr/>
        <a:lstStyle/>
        <a:p>
          <a:pPr latinLnBrk="1"/>
          <a:r>
            <a:rPr lang="ko-KR" altLang="en-US" sz="2000" dirty="0"/>
            <a:t>유전자치료</a:t>
          </a:r>
        </a:p>
      </dgm:t>
    </dgm:pt>
    <dgm:pt modelId="{6C42D51B-6786-4E97-B0EC-78FDF48435EA}" type="parTrans" cxnId="{38899901-6BAB-47DB-9566-99D18655ED0B}">
      <dgm:prSet/>
      <dgm:spPr/>
      <dgm:t>
        <a:bodyPr/>
        <a:lstStyle/>
        <a:p>
          <a:pPr latinLnBrk="1"/>
          <a:endParaRPr lang="ko-KR" altLang="en-US"/>
        </a:p>
      </dgm:t>
    </dgm:pt>
    <dgm:pt modelId="{548FB1DA-C393-410C-8D8E-A585B08E3A61}" type="sibTrans" cxnId="{38899901-6BAB-47DB-9566-99D18655ED0B}">
      <dgm:prSet/>
      <dgm:spPr/>
      <dgm:t>
        <a:bodyPr/>
        <a:lstStyle/>
        <a:p>
          <a:pPr latinLnBrk="1"/>
          <a:endParaRPr lang="ko-KR" altLang="en-US"/>
        </a:p>
      </dgm:t>
    </dgm:pt>
    <dgm:pt modelId="{595A4851-679B-45D4-A4EF-A414CB4575C9}">
      <dgm:prSet phldrT="[텍스트]" custT="1"/>
      <dgm:spPr/>
      <dgm:t>
        <a:bodyPr/>
        <a:lstStyle/>
        <a:p>
          <a:pPr latinLnBrk="1"/>
          <a:r>
            <a:rPr lang="ko-KR" altLang="en-US" sz="2000" dirty="0"/>
            <a:t>조직공학</a:t>
          </a:r>
        </a:p>
      </dgm:t>
    </dgm:pt>
    <dgm:pt modelId="{6A88D4E8-67DF-43AE-A524-0D155B716749}" type="parTrans" cxnId="{E8239D3A-D842-435E-ADA0-971AFAB03438}">
      <dgm:prSet/>
      <dgm:spPr/>
      <dgm:t>
        <a:bodyPr/>
        <a:lstStyle/>
        <a:p>
          <a:pPr latinLnBrk="1"/>
          <a:endParaRPr lang="ko-KR" altLang="en-US"/>
        </a:p>
      </dgm:t>
    </dgm:pt>
    <dgm:pt modelId="{78C049CF-D10F-4CCF-8B5F-228B859C0950}" type="sibTrans" cxnId="{E8239D3A-D842-435E-ADA0-971AFAB03438}">
      <dgm:prSet/>
      <dgm:spPr/>
      <dgm:t>
        <a:bodyPr/>
        <a:lstStyle/>
        <a:p>
          <a:pPr latinLnBrk="1"/>
          <a:endParaRPr lang="ko-KR" altLang="en-US"/>
        </a:p>
      </dgm:t>
    </dgm:pt>
    <dgm:pt modelId="{A3D7C370-AA3E-4CB0-8FA4-C113C4DA97BE}">
      <dgm:prSet phldrT="[텍스트]" custT="1"/>
      <dgm:spPr/>
      <dgm:t>
        <a:bodyPr/>
        <a:lstStyle/>
        <a:p>
          <a:pPr latinLnBrk="1"/>
          <a:r>
            <a:rPr lang="ko-KR" altLang="en-US" sz="2000" dirty="0"/>
            <a:t>융복합치료</a:t>
          </a:r>
        </a:p>
      </dgm:t>
    </dgm:pt>
    <dgm:pt modelId="{DB115077-2424-4467-B51F-1D7E8C1E0070}" type="parTrans" cxnId="{A71CA1E9-F28B-4C34-B193-74CAD9538A4C}">
      <dgm:prSet/>
      <dgm:spPr/>
      <dgm:t>
        <a:bodyPr/>
        <a:lstStyle/>
        <a:p>
          <a:pPr latinLnBrk="1"/>
          <a:endParaRPr lang="ko-KR" altLang="en-US"/>
        </a:p>
      </dgm:t>
    </dgm:pt>
    <dgm:pt modelId="{F639F70A-B230-468A-BFD1-E99C49D3892A}" type="sibTrans" cxnId="{A71CA1E9-F28B-4C34-B193-74CAD9538A4C}">
      <dgm:prSet/>
      <dgm:spPr/>
      <dgm:t>
        <a:bodyPr/>
        <a:lstStyle/>
        <a:p>
          <a:pPr latinLnBrk="1"/>
          <a:endParaRPr lang="ko-KR" altLang="en-US"/>
        </a:p>
      </dgm:t>
    </dgm:pt>
    <dgm:pt modelId="{6DB4F41C-2D38-4982-9387-1888087BABF6}" type="pres">
      <dgm:prSet presAssocID="{EF5B140B-659F-43A6-8048-399DFE1CACC2}" presName="Name0" presStyleCnt="0">
        <dgm:presLayoutVars>
          <dgm:dir/>
          <dgm:resizeHandles val="exact"/>
        </dgm:presLayoutVars>
      </dgm:prSet>
      <dgm:spPr/>
    </dgm:pt>
    <dgm:pt modelId="{E22AF6BB-8A8E-41B5-9CDA-AC298D8F0109}" type="pres">
      <dgm:prSet presAssocID="{EF5B140B-659F-43A6-8048-399DFE1CACC2}" presName="bkgdShp" presStyleLbl="alignAccFollowNode1" presStyleIdx="0" presStyleCnt="1" custLinFactNeighborY="31945"/>
      <dgm:spPr/>
    </dgm:pt>
    <dgm:pt modelId="{FAF32962-1B59-4006-B1C5-ECCBE81C0F38}" type="pres">
      <dgm:prSet presAssocID="{EF5B140B-659F-43A6-8048-399DFE1CACC2}" presName="linComp" presStyleCnt="0"/>
      <dgm:spPr/>
    </dgm:pt>
    <dgm:pt modelId="{ABB8A529-94AA-4BAA-A051-34AD863ECAE8}" type="pres">
      <dgm:prSet presAssocID="{B71D5F5C-0FCF-47C0-929F-63551DE818DF}" presName="compNode" presStyleCnt="0"/>
      <dgm:spPr/>
    </dgm:pt>
    <dgm:pt modelId="{4B70B2A9-C436-4E02-B7E7-62605492442B}" type="pres">
      <dgm:prSet presAssocID="{B71D5F5C-0FCF-47C0-929F-63551DE818DF}" presName="node" presStyleLbl="node1" presStyleIdx="0" presStyleCnt="4" custLinFactNeighborY="4545">
        <dgm:presLayoutVars>
          <dgm:bulletEnabled val="1"/>
        </dgm:presLayoutVars>
      </dgm:prSet>
      <dgm:spPr/>
    </dgm:pt>
    <dgm:pt modelId="{B71B5F66-34C1-4F46-ABC5-CE6A317A7E22}" type="pres">
      <dgm:prSet presAssocID="{B71D5F5C-0FCF-47C0-929F-63551DE818DF}" presName="invisiNode" presStyleLbl="node1" presStyleIdx="0" presStyleCnt="4"/>
      <dgm:spPr/>
    </dgm:pt>
    <dgm:pt modelId="{59EC8A7F-F1D8-41E8-8352-987B1A7D98E1}" type="pres">
      <dgm:prSet presAssocID="{B71D5F5C-0FCF-47C0-929F-63551DE818DF}" presName="imagNode" presStyleLbl="fgImgPlace1" presStyleIdx="0" presStyleCnt="4" custLinFactNeighborY="43561"/>
      <dgm:spPr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</dgm:spPr>
    </dgm:pt>
    <dgm:pt modelId="{47A35B24-A0B5-476F-BDC2-72C9315BB10B}" type="pres">
      <dgm:prSet presAssocID="{096EF085-3CF7-4701-915A-93F0FDAB3198}" presName="sibTrans" presStyleLbl="sibTrans2D1" presStyleIdx="0" presStyleCnt="0"/>
      <dgm:spPr/>
    </dgm:pt>
    <dgm:pt modelId="{D0D815E1-F776-4B9F-8599-006E609D8AE3}" type="pres">
      <dgm:prSet presAssocID="{F18C605D-93D2-42AA-84AD-A09BC5C26DA1}" presName="compNode" presStyleCnt="0"/>
      <dgm:spPr/>
    </dgm:pt>
    <dgm:pt modelId="{3DF8F158-AD81-4A5F-9B8C-59CF950C4184}" type="pres">
      <dgm:prSet presAssocID="{F18C605D-93D2-42AA-84AD-A09BC5C26DA1}" presName="node" presStyleLbl="node1" presStyleIdx="1" presStyleCnt="4" custLinFactNeighborY="4545">
        <dgm:presLayoutVars>
          <dgm:bulletEnabled val="1"/>
        </dgm:presLayoutVars>
      </dgm:prSet>
      <dgm:spPr/>
    </dgm:pt>
    <dgm:pt modelId="{FB87662F-EABC-4F69-9421-6EBE45B8B044}" type="pres">
      <dgm:prSet presAssocID="{F18C605D-93D2-42AA-84AD-A09BC5C26DA1}" presName="invisiNode" presStyleLbl="node1" presStyleIdx="1" presStyleCnt="4"/>
      <dgm:spPr/>
    </dgm:pt>
    <dgm:pt modelId="{4E46DFE8-C461-4CDD-B6D9-18AC084B6CC3}" type="pres">
      <dgm:prSet presAssocID="{F18C605D-93D2-42AA-84AD-A09BC5C26DA1}" presName="imagNode" presStyleLbl="fgImgPlace1" presStyleIdx="1" presStyleCnt="4" custLinFactNeighborY="43561"/>
      <dgm:spPr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</dgm:spPr>
    </dgm:pt>
    <dgm:pt modelId="{5E3DD9D3-7E3C-4AFE-8D44-26ADC94054AD}" type="pres">
      <dgm:prSet presAssocID="{548FB1DA-C393-410C-8D8E-A585B08E3A61}" presName="sibTrans" presStyleLbl="sibTrans2D1" presStyleIdx="0" presStyleCnt="0"/>
      <dgm:spPr/>
    </dgm:pt>
    <dgm:pt modelId="{279BAFE5-1384-4A2F-995A-21CA55C084E4}" type="pres">
      <dgm:prSet presAssocID="{595A4851-679B-45D4-A4EF-A414CB4575C9}" presName="compNode" presStyleCnt="0"/>
      <dgm:spPr/>
    </dgm:pt>
    <dgm:pt modelId="{60225FE7-905F-427B-9826-669167FC2FD4}" type="pres">
      <dgm:prSet presAssocID="{595A4851-679B-45D4-A4EF-A414CB4575C9}" presName="node" presStyleLbl="node1" presStyleIdx="2" presStyleCnt="4" custLinFactNeighborY="4545">
        <dgm:presLayoutVars>
          <dgm:bulletEnabled val="1"/>
        </dgm:presLayoutVars>
      </dgm:prSet>
      <dgm:spPr/>
    </dgm:pt>
    <dgm:pt modelId="{0901E2D2-4F7B-498E-895B-1640C3AB6EC0}" type="pres">
      <dgm:prSet presAssocID="{595A4851-679B-45D4-A4EF-A414CB4575C9}" presName="invisiNode" presStyleLbl="node1" presStyleIdx="2" presStyleCnt="4"/>
      <dgm:spPr/>
    </dgm:pt>
    <dgm:pt modelId="{DE21224C-F7F2-46C0-8103-E335859EED68}" type="pres">
      <dgm:prSet presAssocID="{595A4851-679B-45D4-A4EF-A414CB4575C9}" presName="imagNode" presStyleLbl="fgImgPlace1" presStyleIdx="2" presStyleCnt="4" custLinFactNeighborY="43561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70070A4A-C509-44B7-89FC-038B0F0D5BA3}" type="pres">
      <dgm:prSet presAssocID="{78C049CF-D10F-4CCF-8B5F-228B859C0950}" presName="sibTrans" presStyleLbl="sibTrans2D1" presStyleIdx="0" presStyleCnt="0"/>
      <dgm:spPr/>
    </dgm:pt>
    <dgm:pt modelId="{809F2622-8C2F-4CAD-8638-E76B98798D0A}" type="pres">
      <dgm:prSet presAssocID="{A3D7C370-AA3E-4CB0-8FA4-C113C4DA97BE}" presName="compNode" presStyleCnt="0"/>
      <dgm:spPr/>
    </dgm:pt>
    <dgm:pt modelId="{5AC248D9-4DD1-4DA6-8E07-E60B485D282E}" type="pres">
      <dgm:prSet presAssocID="{A3D7C370-AA3E-4CB0-8FA4-C113C4DA97BE}" presName="node" presStyleLbl="node1" presStyleIdx="3" presStyleCnt="4" custLinFactNeighborY="4545">
        <dgm:presLayoutVars>
          <dgm:bulletEnabled val="1"/>
        </dgm:presLayoutVars>
      </dgm:prSet>
      <dgm:spPr/>
    </dgm:pt>
    <dgm:pt modelId="{F6BEB12B-A79D-4D50-A941-2B93843A5133}" type="pres">
      <dgm:prSet presAssocID="{A3D7C370-AA3E-4CB0-8FA4-C113C4DA97BE}" presName="invisiNode" presStyleLbl="node1" presStyleIdx="3" presStyleCnt="4"/>
      <dgm:spPr/>
    </dgm:pt>
    <dgm:pt modelId="{AB966A9F-7CBA-4358-A1C5-0F4EDEAEE8F3}" type="pres">
      <dgm:prSet presAssocID="{A3D7C370-AA3E-4CB0-8FA4-C113C4DA97BE}" presName="imagNode" presStyleLbl="fgImgPlace1" presStyleIdx="3" presStyleCnt="4" custLinFactNeighborY="43561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8899901-6BAB-47DB-9566-99D18655ED0B}" srcId="{EF5B140B-659F-43A6-8048-399DFE1CACC2}" destId="{F18C605D-93D2-42AA-84AD-A09BC5C26DA1}" srcOrd="1" destOrd="0" parTransId="{6C42D51B-6786-4E97-B0EC-78FDF48435EA}" sibTransId="{548FB1DA-C393-410C-8D8E-A585B08E3A61}"/>
    <dgm:cxn modelId="{9A497313-AD34-4CDD-9293-DB5FC971977F}" type="presOf" srcId="{096EF085-3CF7-4701-915A-93F0FDAB3198}" destId="{47A35B24-A0B5-476F-BDC2-72C9315BB10B}" srcOrd="0" destOrd="0" presId="urn:microsoft.com/office/officeart/2005/8/layout/pList2#1"/>
    <dgm:cxn modelId="{093E4817-B27D-4836-B0F8-00D7387E6ECA}" type="presOf" srcId="{F18C605D-93D2-42AA-84AD-A09BC5C26DA1}" destId="{3DF8F158-AD81-4A5F-9B8C-59CF950C4184}" srcOrd="0" destOrd="0" presId="urn:microsoft.com/office/officeart/2005/8/layout/pList2#1"/>
    <dgm:cxn modelId="{3A4A4218-B029-4FAB-BC18-D732D7CA95E9}" type="presOf" srcId="{EF5B140B-659F-43A6-8048-399DFE1CACC2}" destId="{6DB4F41C-2D38-4982-9387-1888087BABF6}" srcOrd="0" destOrd="0" presId="urn:microsoft.com/office/officeart/2005/8/layout/pList2#1"/>
    <dgm:cxn modelId="{5EBB151F-1758-4252-932A-CA8F19053405}" type="presOf" srcId="{595A4851-679B-45D4-A4EF-A414CB4575C9}" destId="{60225FE7-905F-427B-9826-669167FC2FD4}" srcOrd="0" destOrd="0" presId="urn:microsoft.com/office/officeart/2005/8/layout/pList2#1"/>
    <dgm:cxn modelId="{E8239D3A-D842-435E-ADA0-971AFAB03438}" srcId="{EF5B140B-659F-43A6-8048-399DFE1CACC2}" destId="{595A4851-679B-45D4-A4EF-A414CB4575C9}" srcOrd="2" destOrd="0" parTransId="{6A88D4E8-67DF-43AE-A524-0D155B716749}" sibTransId="{78C049CF-D10F-4CCF-8B5F-228B859C0950}"/>
    <dgm:cxn modelId="{68B46442-5641-4BC8-B0A3-46BCF17AD7FF}" type="presOf" srcId="{A3D7C370-AA3E-4CB0-8FA4-C113C4DA97BE}" destId="{5AC248D9-4DD1-4DA6-8E07-E60B485D282E}" srcOrd="0" destOrd="0" presId="urn:microsoft.com/office/officeart/2005/8/layout/pList2#1"/>
    <dgm:cxn modelId="{9CADD147-AD3E-4C96-BC0C-B8B5C264326B}" type="presOf" srcId="{548FB1DA-C393-410C-8D8E-A585B08E3A61}" destId="{5E3DD9D3-7E3C-4AFE-8D44-26ADC94054AD}" srcOrd="0" destOrd="0" presId="urn:microsoft.com/office/officeart/2005/8/layout/pList2#1"/>
    <dgm:cxn modelId="{0593E574-1C8A-4684-9896-483D553FBC55}" type="presOf" srcId="{78C049CF-D10F-4CCF-8B5F-228B859C0950}" destId="{70070A4A-C509-44B7-89FC-038B0F0D5BA3}" srcOrd="0" destOrd="0" presId="urn:microsoft.com/office/officeart/2005/8/layout/pList2#1"/>
    <dgm:cxn modelId="{41044C7B-DD92-4CC9-8323-00B08DD2EDC2}" type="presOf" srcId="{B71D5F5C-0FCF-47C0-929F-63551DE818DF}" destId="{4B70B2A9-C436-4E02-B7E7-62605492442B}" srcOrd="0" destOrd="0" presId="urn:microsoft.com/office/officeart/2005/8/layout/pList2#1"/>
    <dgm:cxn modelId="{F53905D2-A0D0-4632-A05F-4A449E1D9CBE}" srcId="{EF5B140B-659F-43A6-8048-399DFE1CACC2}" destId="{B71D5F5C-0FCF-47C0-929F-63551DE818DF}" srcOrd="0" destOrd="0" parTransId="{183B663F-8AF3-4FA8-B2FF-132E8644FCA8}" sibTransId="{096EF085-3CF7-4701-915A-93F0FDAB3198}"/>
    <dgm:cxn modelId="{A71CA1E9-F28B-4C34-B193-74CAD9538A4C}" srcId="{EF5B140B-659F-43A6-8048-399DFE1CACC2}" destId="{A3D7C370-AA3E-4CB0-8FA4-C113C4DA97BE}" srcOrd="3" destOrd="0" parTransId="{DB115077-2424-4467-B51F-1D7E8C1E0070}" sibTransId="{F639F70A-B230-468A-BFD1-E99C49D3892A}"/>
    <dgm:cxn modelId="{A44A2449-BCB2-449B-B4F9-8CA962FAF4C2}" type="presParOf" srcId="{6DB4F41C-2D38-4982-9387-1888087BABF6}" destId="{E22AF6BB-8A8E-41B5-9CDA-AC298D8F0109}" srcOrd="0" destOrd="0" presId="urn:microsoft.com/office/officeart/2005/8/layout/pList2#1"/>
    <dgm:cxn modelId="{4A8692B1-6F20-4097-ABDC-D9E1D895F40E}" type="presParOf" srcId="{6DB4F41C-2D38-4982-9387-1888087BABF6}" destId="{FAF32962-1B59-4006-B1C5-ECCBE81C0F38}" srcOrd="1" destOrd="0" presId="urn:microsoft.com/office/officeart/2005/8/layout/pList2#1"/>
    <dgm:cxn modelId="{EFC1CFB9-6998-41B1-AD32-E93FA9D5FFA6}" type="presParOf" srcId="{FAF32962-1B59-4006-B1C5-ECCBE81C0F38}" destId="{ABB8A529-94AA-4BAA-A051-34AD863ECAE8}" srcOrd="0" destOrd="0" presId="urn:microsoft.com/office/officeart/2005/8/layout/pList2#1"/>
    <dgm:cxn modelId="{60E1516C-4ECB-4182-8C44-629EFF1937E8}" type="presParOf" srcId="{ABB8A529-94AA-4BAA-A051-34AD863ECAE8}" destId="{4B70B2A9-C436-4E02-B7E7-62605492442B}" srcOrd="0" destOrd="0" presId="urn:microsoft.com/office/officeart/2005/8/layout/pList2#1"/>
    <dgm:cxn modelId="{947119CB-5417-4DEC-9240-F01E7EE63B96}" type="presParOf" srcId="{ABB8A529-94AA-4BAA-A051-34AD863ECAE8}" destId="{B71B5F66-34C1-4F46-ABC5-CE6A317A7E22}" srcOrd="1" destOrd="0" presId="urn:microsoft.com/office/officeart/2005/8/layout/pList2#1"/>
    <dgm:cxn modelId="{C3687DED-5CA5-4595-93B0-6B4DE184737F}" type="presParOf" srcId="{ABB8A529-94AA-4BAA-A051-34AD863ECAE8}" destId="{59EC8A7F-F1D8-41E8-8352-987B1A7D98E1}" srcOrd="2" destOrd="0" presId="urn:microsoft.com/office/officeart/2005/8/layout/pList2#1"/>
    <dgm:cxn modelId="{CF0A19D4-3D30-41ED-8C0C-C08EB929D149}" type="presParOf" srcId="{FAF32962-1B59-4006-B1C5-ECCBE81C0F38}" destId="{47A35B24-A0B5-476F-BDC2-72C9315BB10B}" srcOrd="1" destOrd="0" presId="urn:microsoft.com/office/officeart/2005/8/layout/pList2#1"/>
    <dgm:cxn modelId="{38A4C45F-8944-42CA-946E-5545585B41EE}" type="presParOf" srcId="{FAF32962-1B59-4006-B1C5-ECCBE81C0F38}" destId="{D0D815E1-F776-4B9F-8599-006E609D8AE3}" srcOrd="2" destOrd="0" presId="urn:microsoft.com/office/officeart/2005/8/layout/pList2#1"/>
    <dgm:cxn modelId="{21B782BC-FBE4-4D98-B945-F50D21260D6C}" type="presParOf" srcId="{D0D815E1-F776-4B9F-8599-006E609D8AE3}" destId="{3DF8F158-AD81-4A5F-9B8C-59CF950C4184}" srcOrd="0" destOrd="0" presId="urn:microsoft.com/office/officeart/2005/8/layout/pList2#1"/>
    <dgm:cxn modelId="{56DB10CF-4E2C-4448-956E-A50F91F77439}" type="presParOf" srcId="{D0D815E1-F776-4B9F-8599-006E609D8AE3}" destId="{FB87662F-EABC-4F69-9421-6EBE45B8B044}" srcOrd="1" destOrd="0" presId="urn:microsoft.com/office/officeart/2005/8/layout/pList2#1"/>
    <dgm:cxn modelId="{29FDA640-7B30-4DC0-A528-B81DD2E91F6E}" type="presParOf" srcId="{D0D815E1-F776-4B9F-8599-006E609D8AE3}" destId="{4E46DFE8-C461-4CDD-B6D9-18AC084B6CC3}" srcOrd="2" destOrd="0" presId="urn:microsoft.com/office/officeart/2005/8/layout/pList2#1"/>
    <dgm:cxn modelId="{6FD2BA3D-9470-4E54-8068-8E227834D211}" type="presParOf" srcId="{FAF32962-1B59-4006-B1C5-ECCBE81C0F38}" destId="{5E3DD9D3-7E3C-4AFE-8D44-26ADC94054AD}" srcOrd="3" destOrd="0" presId="urn:microsoft.com/office/officeart/2005/8/layout/pList2#1"/>
    <dgm:cxn modelId="{6BD26E7E-E3BD-43BB-B5AF-F3B714297C72}" type="presParOf" srcId="{FAF32962-1B59-4006-B1C5-ECCBE81C0F38}" destId="{279BAFE5-1384-4A2F-995A-21CA55C084E4}" srcOrd="4" destOrd="0" presId="urn:microsoft.com/office/officeart/2005/8/layout/pList2#1"/>
    <dgm:cxn modelId="{EF600AF8-7F78-4E2F-9F8D-69A1E32D4F84}" type="presParOf" srcId="{279BAFE5-1384-4A2F-995A-21CA55C084E4}" destId="{60225FE7-905F-427B-9826-669167FC2FD4}" srcOrd="0" destOrd="0" presId="urn:microsoft.com/office/officeart/2005/8/layout/pList2#1"/>
    <dgm:cxn modelId="{AAF261F4-C021-42D3-93ED-1444E42F5670}" type="presParOf" srcId="{279BAFE5-1384-4A2F-995A-21CA55C084E4}" destId="{0901E2D2-4F7B-498E-895B-1640C3AB6EC0}" srcOrd="1" destOrd="0" presId="urn:microsoft.com/office/officeart/2005/8/layout/pList2#1"/>
    <dgm:cxn modelId="{C8222AF7-D549-40CD-A463-444CB4D372F7}" type="presParOf" srcId="{279BAFE5-1384-4A2F-995A-21CA55C084E4}" destId="{DE21224C-F7F2-46C0-8103-E335859EED68}" srcOrd="2" destOrd="0" presId="urn:microsoft.com/office/officeart/2005/8/layout/pList2#1"/>
    <dgm:cxn modelId="{1FC3F7B1-45DC-4E8B-AED2-C02E91416940}" type="presParOf" srcId="{FAF32962-1B59-4006-B1C5-ECCBE81C0F38}" destId="{70070A4A-C509-44B7-89FC-038B0F0D5BA3}" srcOrd="5" destOrd="0" presId="urn:microsoft.com/office/officeart/2005/8/layout/pList2#1"/>
    <dgm:cxn modelId="{3D9CAE7A-FCD8-44CD-AC16-94A88AAE084C}" type="presParOf" srcId="{FAF32962-1B59-4006-B1C5-ECCBE81C0F38}" destId="{809F2622-8C2F-4CAD-8638-E76B98798D0A}" srcOrd="6" destOrd="0" presId="urn:microsoft.com/office/officeart/2005/8/layout/pList2#1"/>
    <dgm:cxn modelId="{1DF4658D-5B8E-4862-B885-DAC5151A4F94}" type="presParOf" srcId="{809F2622-8C2F-4CAD-8638-E76B98798D0A}" destId="{5AC248D9-4DD1-4DA6-8E07-E60B485D282E}" srcOrd="0" destOrd="0" presId="urn:microsoft.com/office/officeart/2005/8/layout/pList2#1"/>
    <dgm:cxn modelId="{49564504-BC21-4093-B311-4257C98DF911}" type="presParOf" srcId="{809F2622-8C2F-4CAD-8638-E76B98798D0A}" destId="{F6BEB12B-A79D-4D50-A941-2B93843A5133}" srcOrd="1" destOrd="0" presId="urn:microsoft.com/office/officeart/2005/8/layout/pList2#1"/>
    <dgm:cxn modelId="{0F632EC3-0CF7-41A7-8A19-CAA92FE09A89}" type="presParOf" srcId="{809F2622-8C2F-4CAD-8638-E76B98798D0A}" destId="{AB966A9F-7CBA-4358-A1C5-0F4EDEAEE8F3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AF6BB-8A8E-41B5-9CDA-AC298D8F0109}">
      <dsp:nvSpPr>
        <dsp:cNvPr id="0" name=""/>
        <dsp:cNvSpPr/>
      </dsp:nvSpPr>
      <dsp:spPr>
        <a:xfrm>
          <a:off x="0" y="778946"/>
          <a:ext cx="8128000" cy="24384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C8A7F-F1D8-41E8-8352-987B1A7D98E1}">
      <dsp:nvSpPr>
        <dsp:cNvPr id="0" name=""/>
        <dsp:cNvSpPr/>
      </dsp:nvSpPr>
      <dsp:spPr>
        <a:xfrm>
          <a:off x="246078" y="1104060"/>
          <a:ext cx="1775777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0B2A9-C436-4E02-B7E7-62605492442B}">
      <dsp:nvSpPr>
        <dsp:cNvPr id="0" name=""/>
        <dsp:cNvSpPr/>
      </dsp:nvSpPr>
      <dsp:spPr>
        <a:xfrm rot="10800000">
          <a:off x="246078" y="2438400"/>
          <a:ext cx="1775777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/>
            <a:t>세포치료</a:t>
          </a:r>
        </a:p>
      </dsp:txBody>
      <dsp:txXfrm rot="10800000">
        <a:off x="300689" y="2438400"/>
        <a:ext cx="1666555" cy="2925655"/>
      </dsp:txXfrm>
    </dsp:sp>
    <dsp:sp modelId="{4E46DFE8-C461-4CDD-B6D9-18AC084B6CC3}">
      <dsp:nvSpPr>
        <dsp:cNvPr id="0" name=""/>
        <dsp:cNvSpPr/>
      </dsp:nvSpPr>
      <dsp:spPr>
        <a:xfrm>
          <a:off x="2199433" y="1104060"/>
          <a:ext cx="1775777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8F158-AD81-4A5F-9B8C-59CF950C4184}">
      <dsp:nvSpPr>
        <dsp:cNvPr id="0" name=""/>
        <dsp:cNvSpPr/>
      </dsp:nvSpPr>
      <dsp:spPr>
        <a:xfrm rot="10800000">
          <a:off x="2199433" y="2438400"/>
          <a:ext cx="1775777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/>
            <a:t>유전자치료</a:t>
          </a:r>
        </a:p>
      </dsp:txBody>
      <dsp:txXfrm rot="10800000">
        <a:off x="2254044" y="2438400"/>
        <a:ext cx="1666555" cy="2925655"/>
      </dsp:txXfrm>
    </dsp:sp>
    <dsp:sp modelId="{DE21224C-F7F2-46C0-8103-E335859EED68}">
      <dsp:nvSpPr>
        <dsp:cNvPr id="0" name=""/>
        <dsp:cNvSpPr/>
      </dsp:nvSpPr>
      <dsp:spPr>
        <a:xfrm>
          <a:off x="4152788" y="1104060"/>
          <a:ext cx="1775777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225FE7-905F-427B-9826-669167FC2FD4}">
      <dsp:nvSpPr>
        <dsp:cNvPr id="0" name=""/>
        <dsp:cNvSpPr/>
      </dsp:nvSpPr>
      <dsp:spPr>
        <a:xfrm rot="10800000">
          <a:off x="4152788" y="2438400"/>
          <a:ext cx="1775777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/>
            <a:t>조직공학</a:t>
          </a:r>
        </a:p>
      </dsp:txBody>
      <dsp:txXfrm rot="10800000">
        <a:off x="4207399" y="2438400"/>
        <a:ext cx="1666555" cy="2925655"/>
      </dsp:txXfrm>
    </dsp:sp>
    <dsp:sp modelId="{AB966A9F-7CBA-4358-A1C5-0F4EDEAEE8F3}">
      <dsp:nvSpPr>
        <dsp:cNvPr id="0" name=""/>
        <dsp:cNvSpPr/>
      </dsp:nvSpPr>
      <dsp:spPr>
        <a:xfrm>
          <a:off x="6106144" y="1104060"/>
          <a:ext cx="1775777" cy="17881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248D9-4DD1-4DA6-8E07-E60B485D282E}">
      <dsp:nvSpPr>
        <dsp:cNvPr id="0" name=""/>
        <dsp:cNvSpPr/>
      </dsp:nvSpPr>
      <dsp:spPr>
        <a:xfrm rot="10800000">
          <a:off x="6106144" y="2438400"/>
          <a:ext cx="1775777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/>
            <a:t>융복합치료</a:t>
          </a:r>
        </a:p>
      </dsp:txBody>
      <dsp:txXfrm rot="10800000">
        <a:off x="6160755" y="2438400"/>
        <a:ext cx="1666555" cy="2925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>
              <a:defRPr sz="1200"/>
            </a:lvl1pPr>
          </a:lstStyle>
          <a:p>
            <a:fld id="{0530DB4A-D8B6-444A-97FC-B379347A49B4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1" tIns="45926" rIns="91851" bIns="459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86362"/>
            <a:ext cx="5486400" cy="3916115"/>
          </a:xfrm>
          <a:prstGeom prst="rect">
            <a:avLst/>
          </a:prstGeom>
        </p:spPr>
        <p:txBody>
          <a:bodyPr vert="horz" lIns="91851" tIns="45926" rIns="91851" bIns="4592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>
              <a:defRPr sz="1200"/>
            </a:lvl1pPr>
          </a:lstStyle>
          <a:p>
            <a:fld id="{888100DC-7169-4755-83CA-EBF300ECE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1963" y="1254125"/>
            <a:ext cx="6026150" cy="33893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8515" latinLnBrk="1">
              <a:defRPr/>
            </a:pPr>
            <a:fld id="{4E94DEC0-FD54-4ED1-B5EC-8CA5EE607A1B}" type="slidenum">
              <a:rPr lang="en-US" altLang="en-US" sz="1300">
                <a:solidFill>
                  <a:prstClr val="black"/>
                </a:solidFill>
                <a:latin typeface="맑은 고딕"/>
                <a:ea typeface="맑은 고딕"/>
              </a:rPr>
              <a:pPr defTabSz="918515" latinLnBrk="1">
                <a:defRPr/>
              </a:pPr>
              <a:t>2</a:t>
            </a:fld>
            <a:endParaRPr lang="en-US" altLang="en-US" sz="130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36928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9AD2716-D757-44DF-8ABA-7E79A6FEE64C}" type="slidenum">
              <a:rPr lang="en-US" altLang="en-US"/>
              <a:pPr lvl="0">
                <a:defRPr/>
              </a:pPr>
              <a:t>21</a:t>
            </a:fld>
            <a:endParaRPr lang="en-US" altLang="en-US"/>
          </a:p>
        </p:txBody>
      </p:sp>
      <p:sp>
        <p:nvSpPr>
          <p:cNvPr id="5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9AD2716-D757-44DF-8ABA-7E79A6FEE64C}" type="slidenum">
              <a:rPr lang="en-US" altLang="en-US"/>
              <a:pPr lvl="0"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645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88683" indent="-30334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213358" indent="-24267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98701" indent="-24267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184044" indent="-24267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669387" indent="-24267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3154731" indent="-24267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640074" indent="-24267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4125417" indent="-24267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defTabSz="970687" eaLnBrk="1" hangingPunct="1">
              <a:defRPr/>
            </a:pPr>
            <a:fld id="{DC25B8C7-5926-4132-A073-54D0465E5F5A}" type="slidenum">
              <a:rPr lang="en-US" altLang="ko-KR">
                <a:solidFill>
                  <a:prstClr val="black"/>
                </a:solidFill>
              </a:rPr>
              <a:pPr defTabSz="970687" eaLnBrk="1" hangingPunct="1"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608013"/>
            <a:ext cx="5403850" cy="3040062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9680" y="3849161"/>
            <a:ext cx="7313237" cy="3646573"/>
          </a:xfrm>
          <a:noFill/>
        </p:spPr>
        <p:txBody>
          <a:bodyPr/>
          <a:lstStyle/>
          <a:p>
            <a:pPr lvl="0" eaLnBrk="1" hangingPunct="1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6964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88683" indent="-303340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213358" indent="-24267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98701" indent="-24267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184044" indent="-242671" eaLnBrk="0" hangingPunct="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669387" indent="-24267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3154731" indent="-24267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640074" indent="-24267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4125417" indent="-24267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defTabSz="970687" eaLnBrk="1" hangingPunct="1">
              <a:defRPr/>
            </a:pPr>
            <a:fld id="{DC25B8C7-5926-4132-A073-54D0465E5F5A}" type="slidenum">
              <a:rPr lang="en-US" altLang="ko-KR">
                <a:solidFill>
                  <a:prstClr val="black"/>
                </a:solidFill>
              </a:rPr>
              <a:pPr defTabSz="970687" eaLnBrk="1" hangingPunct="1"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608013"/>
            <a:ext cx="5403850" cy="3040062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9680" y="3849161"/>
            <a:ext cx="7313237" cy="3646573"/>
          </a:xfrm>
          <a:noFill/>
        </p:spPr>
        <p:txBody>
          <a:bodyPr/>
          <a:lstStyle/>
          <a:p>
            <a:pPr lvl="0" eaLnBrk="1" hangingPunct="1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6964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E85BC-4F55-375F-DFB5-468E36806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414882F-943F-9E6E-FF70-E7F55FEE6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D389D5C-52F8-21B4-C600-E5CD84518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C42535-98B2-695F-8C86-26454A086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446C9-A215-4CA3-90F0-1E8A1EF699D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31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E85BC-4F55-375F-DFB5-468E36806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414882F-943F-9E6E-FF70-E7F55FEE6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D389D5C-52F8-21B4-C600-E5CD84518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C42535-98B2-695F-8C86-26454A086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446C9-A215-4CA3-90F0-1E8A1EF699D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31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E85BC-4F55-375F-DFB5-468E36806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414882F-943F-9E6E-FF70-E7F55FEE6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D389D5C-52F8-21B4-C600-E5CD84518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C42535-98B2-695F-8C86-26454A086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446C9-A215-4CA3-90F0-1E8A1EF699D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31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2810B-7B1B-B631-D766-9E490A7D3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82A28C8-EF76-3C1E-8F7E-373125B4A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56BD428-B664-67E9-4614-278B29FBD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2E0A7F2-1603-4A20-8E3C-A82EA170B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446C9-A215-4CA3-90F0-1E8A1EF699D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14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446C9-A215-4CA3-90F0-1E8A1EF699D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372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C872B39E-F2E9-4AA1-BA07-AAE41EF6D9A5}" type="slidenum">
              <a:rPr lang="en-US" altLang="en-US"/>
              <a:pPr lvl="0">
                <a:defRPr/>
              </a:pPr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D2716-D757-44DF-8ABA-7E79A6FEE6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D2716-D757-44DF-8ABA-7E79A6FEE6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C872B39E-F2E9-4AA1-BA07-AAE41EF6D9A5}" type="slidenum">
              <a:rPr lang="en-US" altLang="en-US"/>
              <a:pPr lvl="0"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149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D2716-D757-44DF-8ABA-7E79A6FEE6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D2716-D757-44DF-8ABA-7E79A6FEE6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D2716-D757-44DF-8ABA-7E79A6FEE6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D2716-D757-44DF-8ABA-7E79A6FEE6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83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C872B39E-F2E9-4AA1-BA07-AAE41EF6D9A5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968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C872B39E-F2E9-4AA1-BA07-AAE41EF6D9A5}" type="slidenum">
              <a:rPr lang="en-US" altLang="en-US"/>
              <a:pPr lvl="0"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26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C872B39E-F2E9-4AA1-BA07-AAE41EF6D9A5}" type="slidenum">
              <a:rPr lang="en-US" altLang="en-US"/>
              <a:pPr lvl="0"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22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C872B39E-F2E9-4AA1-BA07-AAE41EF6D9A5}" type="slidenum">
              <a:rPr lang="en-US" altLang="en-US"/>
              <a:pPr lvl="0"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036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C872B39E-F2E9-4AA1-BA07-AAE41EF6D9A5}" type="slidenum">
              <a:rPr lang="en-US" altLang="en-US"/>
              <a:pPr lvl="0"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043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D2716-D757-44DF-8ABA-7E79A6FEE6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D2716-D757-44DF-8ABA-7E79A6FEE6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471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D2716-D757-44DF-8ABA-7E79A6FEE6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D2716-D757-44DF-8ABA-7E79A6FEE6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94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4.jpe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e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jpe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9BFB55-A802-447E-A910-BBD71F405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6457B7BB-CD07-47C5-9965-2FA032CA8D5B}"/>
              </a:ext>
            </a:extLst>
          </p:cNvPr>
          <p:cNvSpPr/>
          <p:nvPr userDrawn="1"/>
        </p:nvSpPr>
        <p:spPr>
          <a:xfrm flipH="1">
            <a:off x="8052178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81EF693-46E2-4180-A982-14109E40CB06}"/>
              </a:ext>
            </a:extLst>
          </p:cNvPr>
          <p:cNvSpPr/>
          <p:nvPr userDrawn="1"/>
        </p:nvSpPr>
        <p:spPr>
          <a:xfrm rot="10800000" flipH="1">
            <a:off x="4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9741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E3AD1-5895-41B0-ABE3-A237855E1129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960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F0D66-DA3E-476E-A04A-30FBB518899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115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988D-2DF2-43AD-8FA7-BACA245A5E5B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161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53699-A5D2-47C0-96F1-A5D4595487C0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930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AF32-AA77-4F48-8BAC-2294F282CBBD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048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3DC90-A71D-4722-A966-A27A5B0134D7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FA45-7C44-42AE-AADD-295D08E83A5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4937638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D614-31EE-48EB-B72D-3C0F0BD4A022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128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1EF3-B473-4311-910B-AD9E675A4E9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060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84C3-5B43-4DF8-8AFC-41AC914E34F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128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3E2E-47CC-4934-A150-AD3B9120FCDD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2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7385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9BFB55-A802-447E-A910-BBD71F405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6457B7BB-CD07-47C5-9965-2FA032CA8D5B}"/>
              </a:ext>
            </a:extLst>
          </p:cNvPr>
          <p:cNvSpPr/>
          <p:nvPr userDrawn="1"/>
        </p:nvSpPr>
        <p:spPr>
          <a:xfrm flipH="1">
            <a:off x="8052178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81EF693-46E2-4180-A982-14109E40CB06}"/>
              </a:ext>
            </a:extLst>
          </p:cNvPr>
          <p:cNvSpPr/>
          <p:nvPr userDrawn="1"/>
        </p:nvSpPr>
        <p:spPr>
          <a:xfrm rot="10800000" flipH="1">
            <a:off x="4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272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pPr marL="38100">
                <a:lnSpc>
                  <a:spcPts val="1425"/>
                </a:lnSpc>
              </a:pPr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5577354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01657-8C6A-4D84-81A6-3E9F9BABD705}" type="datetime1">
              <a:rPr lang="ko-KR" altLang="en-US" smtClean="0"/>
              <a:pPr/>
              <a:t>2026-05-15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18C4-8220-4E60-8D27-C587B505F87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5" name="직선 연결선 9"/>
          <p:cNvCxnSpPr>
            <a:cxnSpLocks noChangeShapeType="1"/>
          </p:cNvCxnSpPr>
          <p:nvPr userDrawn="1"/>
        </p:nvCxnSpPr>
        <p:spPr bwMode="auto">
          <a:xfrm>
            <a:off x="400050" y="355600"/>
            <a:ext cx="287338" cy="287338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그룹 1"/>
          <p:cNvGrpSpPr>
            <a:grpSpLocks/>
          </p:cNvGrpSpPr>
          <p:nvPr userDrawn="1"/>
        </p:nvGrpSpPr>
        <p:grpSpPr bwMode="auto">
          <a:xfrm flipH="1">
            <a:off x="0" y="0"/>
            <a:ext cx="12192000" cy="6858000"/>
            <a:chOff x="0" y="0"/>
            <a:chExt cx="9144000" cy="6858000"/>
          </a:xfrm>
        </p:grpSpPr>
        <p:pic>
          <p:nvPicPr>
            <p:cNvPr id="13" name="그림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60" b="74040"/>
            <a:stretch>
              <a:fillRect/>
            </a:stretch>
          </p:blipFill>
          <p:spPr bwMode="auto">
            <a:xfrm>
              <a:off x="5726113" y="0"/>
              <a:ext cx="3417887" cy="162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8" t="74040" r="44489"/>
            <a:stretch>
              <a:fillRect/>
            </a:stretch>
          </p:blipFill>
          <p:spPr bwMode="auto">
            <a:xfrm>
              <a:off x="0" y="5328360"/>
              <a:ext cx="4019550" cy="1529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60" b="74040"/>
          <a:stretch>
            <a:fillRect/>
          </a:stretch>
        </p:blipFill>
        <p:spPr bwMode="auto">
          <a:xfrm>
            <a:off x="5726113" y="0"/>
            <a:ext cx="64658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그림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15"/>
          <a:stretch>
            <a:fillRect/>
          </a:stretch>
        </p:blipFill>
        <p:spPr bwMode="auto">
          <a:xfrm>
            <a:off x="0" y="0"/>
            <a:ext cx="12192000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60" b="74040"/>
          <a:stretch>
            <a:fillRect/>
          </a:stretch>
        </p:blipFill>
        <p:spPr bwMode="auto">
          <a:xfrm flipH="1">
            <a:off x="-1" y="0"/>
            <a:ext cx="3417887" cy="136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제목 1"/>
          <p:cNvSpPr>
            <a:spLocks noGrp="1"/>
          </p:cNvSpPr>
          <p:nvPr>
            <p:ph type="title"/>
          </p:nvPr>
        </p:nvSpPr>
        <p:spPr>
          <a:xfrm>
            <a:off x="4776394" y="182880"/>
            <a:ext cx="6577405" cy="710006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5739849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Noto Sans CJK JP Regular"/>
                <a:cs typeface="Noto Sans CJK JP Regular"/>
              </a:defRPr>
            </a:lvl1pPr>
          </a:lstStyle>
          <a:p>
            <a:pPr marL="109220">
              <a:spcBef>
                <a:spcPts val="204"/>
              </a:spcBef>
            </a:pPr>
            <a:fld id="{81D60167-4931-47E6-BA6A-407CBD079E47}" type="slidenum">
              <a:rPr lang="en-US" altLang="ko-KR" spc="-5" smtClean="0"/>
              <a:pPr marL="109220">
                <a:spcBef>
                  <a:spcPts val="204"/>
                </a:spcBef>
              </a:pPr>
              <a:t>‹#›</a:t>
            </a:fld>
            <a:endParaRPr lang="en-US" altLang="ko-KR" spc="-5" dirty="0"/>
          </a:p>
        </p:txBody>
      </p:sp>
    </p:spTree>
    <p:extLst>
      <p:ext uri="{BB962C8B-B14F-4D97-AF65-F5344CB8AC3E}">
        <p14:creationId xmlns:p14="http://schemas.microsoft.com/office/powerpoint/2010/main" val="42789920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9445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8703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3BDF-8B2F-467F-86C7-F4B8D1D54BD6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375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E3AD1-5895-41B0-ABE3-A237855E1129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839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F0D66-DA3E-476E-A04A-30FBB518899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996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988D-2DF2-43AD-8FA7-BACA245A5E5B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27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53699-A5D2-47C0-96F1-A5D4595487C0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027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AF32-AA77-4F48-8BAC-2294F282CBBD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898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3DC90-A71D-4722-A966-A27A5B0134D7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FA45-7C44-42AE-AADD-295D08E83A5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3446322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D614-31EE-48EB-B72D-3C0F0BD4A022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196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1EF3-B473-4311-910B-AD9E675A4E9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884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84C3-5B43-4DF8-8AFC-41AC914E34F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950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3E2E-47CC-4934-A150-AD3B9120FCDD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481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B4E4A79-CCDC-EB71-4F29-CFAFA54C0EDA}"/>
              </a:ext>
            </a:extLst>
          </p:cNvPr>
          <p:cNvSpPr/>
          <p:nvPr userDrawn="1"/>
        </p:nvSpPr>
        <p:spPr>
          <a:xfrm>
            <a:off x="0" y="6539941"/>
            <a:ext cx="12192000" cy="318059"/>
          </a:xfrm>
          <a:prstGeom prst="rect">
            <a:avLst/>
          </a:prstGeom>
          <a:gradFill flip="none" rotWithShape="1">
            <a:gsLst>
              <a:gs pos="0">
                <a:srgbClr val="424F72"/>
              </a:gs>
              <a:gs pos="71000">
                <a:srgbClr val="508AC4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18" tIns="41459" rIns="82918" bIns="41459"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F8E63-EDAB-4228-95F7-97211A638542}" type="datetime1">
              <a:rPr lang="en-US" altLang="ko-KR" smtClean="0"/>
              <a:pPr/>
              <a:t>5/15/2026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222408" y="6615356"/>
            <a:ext cx="2804160" cy="167455"/>
          </a:xfrm>
        </p:spPr>
        <p:txBody>
          <a:bodyPr lIns="0" tIns="0" rIns="0" bIns="0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altLang="ko-KR" smtClean="0"/>
              <a:pPr/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023846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382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lIns="91328" tIns="45662" rIns="91328" bIns="45662"/>
          <a:lstStyle/>
          <a:p>
            <a:fld id="{CEBDDA08-AEEE-4874-A0FB-56340C83F6A5}" type="datetime1">
              <a:rPr lang="ko-KR" altLang="en-US" smtClean="0">
                <a:solidFill>
                  <a:prstClr val="black"/>
                </a:solidFill>
              </a:rPr>
              <a:pPr/>
              <a:t>2026-05-15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lIns="91328" tIns="45662" rIns="91328" bIns="45662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4348C-6703-4D6C-A5F9-05BA8A3ED9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350856" y="189238"/>
            <a:ext cx="288032" cy="5548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47" rIns="68496" bIns="34247" rtlCol="0" anchor="ctr"/>
          <a:lstStyle/>
          <a:p>
            <a:pPr algn="ctr"/>
            <a:endParaRPr lang="ko-KR" altLang="en-US" sz="1350">
              <a:solidFill>
                <a:prstClr val="white"/>
              </a:solidFill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838200" y="211629"/>
            <a:ext cx="10515600" cy="510085"/>
          </a:xfrm>
          <a:prstGeom prst="rect">
            <a:avLst/>
          </a:prstGeom>
        </p:spPr>
        <p:txBody>
          <a:bodyPr lIns="91328" tIns="45662" rIns="91328" bIns="45662" anchor="ctr">
            <a:normAutofit/>
          </a:bodyPr>
          <a:lstStyle>
            <a:lvl1pPr>
              <a:defRPr sz="1875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27006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018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724905C-0466-437C-B401-0D9138D840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701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7F0600E-0EC8-4BFF-B37B-C982DE03E9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8466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49170B7-DADE-4D0A-8BF8-230A982B7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62309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27648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95570-ABCA-4EAA-A150-DE9A778788FF}"/>
              </a:ext>
            </a:extLst>
          </p:cNvPr>
          <p:cNvGrpSpPr/>
          <p:nvPr userDrawn="1"/>
        </p:nvGrpSpPr>
        <p:grpSpPr>
          <a:xfrm rot="10800000" flipH="1" flipV="1">
            <a:off x="6286500" y="5899288"/>
            <a:ext cx="5572126" cy="862288"/>
            <a:chOff x="477110" y="4905446"/>
            <a:chExt cx="11078677" cy="17144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A78A61-879F-457D-9A77-D666DFE521FF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6593EB-5869-4A8C-80A1-C05AA0B24BF0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3A0A4C-2BF4-47D2-AFFF-A22E96B3C12D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3DAC375-EEBC-4131-8F69-CD653EE61E82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A4658B-18D9-47F9-8999-4B217D15FD5B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9607F-C050-4355-908E-D24DD45D9D08}"/>
              </a:ext>
            </a:extLst>
          </p:cNvPr>
          <p:cNvGrpSpPr/>
          <p:nvPr userDrawn="1"/>
        </p:nvGrpSpPr>
        <p:grpSpPr>
          <a:xfrm rot="10800000" flipV="1">
            <a:off x="347501" y="5899288"/>
            <a:ext cx="5572126" cy="862288"/>
            <a:chOff x="477110" y="4905446"/>
            <a:chExt cx="11078677" cy="17144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A74116-9898-4A6A-84F3-F61BBB7993C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4DC28B-DA5D-40A5-BF5E-A8C07B13D6FD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C1A92E0-BAD3-4804-8CFB-2F36973DF453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F7FFD43-6FA1-417C-AF01-3A54B1EB3288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DB8CE4-378A-4F7B-8401-E84CD0360554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30296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1989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9244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A62946D-F2ED-4A3A-AFF2-114E504B5745}"/>
              </a:ext>
            </a:extLst>
          </p:cNvPr>
          <p:cNvSpPr/>
          <p:nvPr userDrawn="1"/>
        </p:nvSpPr>
        <p:spPr>
          <a:xfrm>
            <a:off x="2893325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98542A-477C-4DE9-BE76-734F0C55D2E2}"/>
              </a:ext>
            </a:extLst>
          </p:cNvPr>
          <p:cNvSpPr/>
          <p:nvPr userDrawn="1"/>
        </p:nvSpPr>
        <p:spPr>
          <a:xfrm>
            <a:off x="3218596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344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359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3476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1786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724905C-0466-437C-B401-0D9138D840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701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7F0600E-0EC8-4BFF-B37B-C982DE03E9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8466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49170B7-DADE-4D0A-8BF8-230A982B7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62309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33596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8125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77944"/>
            <a:ext cx="2804160" cy="276999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38873-4943-4A05-866F-0C907CBCA78A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2026-05-15</a:t>
            </a:fld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45280" y="6377944"/>
            <a:ext cx="3901440" cy="276999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80569" y="6444708"/>
            <a:ext cx="269631" cy="184666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FA45-7C44-42AE-AADD-295D08E83A54}" type="slidenum"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046323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1056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1781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5374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FDCD7-44B0-4A11-ADFE-BAFC2C6979EE}" type="datetime1">
              <a:rPr lang="ko-KR" altLang="en-US" smtClean="0"/>
              <a:t>2026-05-15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7A6C-0D61-419B-874B-6E7F4EDD73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807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77944"/>
            <a:ext cx="2804160" cy="276999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38873-4943-4A05-866F-0C907CBCA78A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45280" y="6377944"/>
            <a:ext cx="3901440" cy="276999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80569" y="6444708"/>
            <a:ext cx="269631" cy="184666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FA45-7C44-42AE-AADD-295D08E83A54}" type="slidenum"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751674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BDD6A2-7693-4485-8D26-EEEA1A8659AF}" type="datetime1">
              <a:rPr lang="ko-KR" altLang="en-US" smtClean="0"/>
              <a:pPr lvl="0"/>
              <a:t>2026-05-15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544E07-80B7-4EFF-9D71-43714ED7C3B5}" type="slidenum">
              <a:rPr lang="ko-KR" altLang="en-US" smtClean="0"/>
              <a:pPr lvl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774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503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309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9602-F301-4A82-96C9-1BA913777BD5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81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524D-A831-45B4-9DC1-986CE5299715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97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76A2-E6F9-40B5-854F-E6A77E65D4F3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68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677C-6DB3-4A75-9D0A-CA2B07696A46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85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728C-24A7-4DC4-B93A-71F7798038F5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961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8D4F-F37C-44AD-8477-631955D8EDF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21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0BD8-F331-410E-BC8D-A613E7F2546E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FA45-7C44-42AE-AADD-295D08E83A5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995653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2FEA-4859-4433-9220-608E55FAE412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37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A245-2D74-4E9B-A3F9-A2989E0FACDE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9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6409-E9CD-457D-A064-FCF9D59F762D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7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324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034EA-2832-4DE4-91FB-C22F4FC6B42C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49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9BFB55-A802-447E-A910-BBD71F405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6457B7BB-CD07-47C5-9965-2FA032CA8D5B}"/>
              </a:ext>
            </a:extLst>
          </p:cNvPr>
          <p:cNvSpPr/>
          <p:nvPr userDrawn="1"/>
        </p:nvSpPr>
        <p:spPr>
          <a:xfrm flipH="1">
            <a:off x="8052178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81EF693-46E2-4180-A982-14109E40CB06}"/>
              </a:ext>
            </a:extLst>
          </p:cNvPr>
          <p:cNvSpPr/>
          <p:nvPr userDrawn="1"/>
        </p:nvSpPr>
        <p:spPr>
          <a:xfrm rot="10800000" flipH="1">
            <a:off x="4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39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3326" y="126749"/>
            <a:ext cx="1068535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31095" y="3893171"/>
            <a:ext cx="1092981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81859-FCE4-4A7D-B77F-0969B0B982AE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맑은 고딕"/>
                <a:cs typeface="맑은 고딕"/>
              </a:defRPr>
            </a:lvl1pPr>
          </a:lstStyle>
          <a:p>
            <a:pPr marL="121285" marR="0" lvl="0" indent="0" algn="l" defTabSz="914400" rtl="0" eaLnBrk="1" fontAlgn="auto" latinLnBrk="1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맑은 고딕"/>
                <a:ea typeface="+mn-ea"/>
              </a:rPr>
              <a:pPr marL="121285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20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맑은 고딕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2146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336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3BDF-8B2F-467F-86C7-F4B8D1D54BD6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0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E3AD1-5895-41B0-ABE3-A237855E1129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01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F0D66-DA3E-476E-A04A-30FBB518899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4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988D-2DF2-43AD-8FA7-BACA245A5E5B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6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53699-A5D2-47C0-96F1-A5D4595487C0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95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AF32-AA77-4F48-8BAC-2294F282CBBD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71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3326" y="126749"/>
            <a:ext cx="1068535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31095" y="3893171"/>
            <a:ext cx="1092981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B812C-F50F-4022-A861-AEF39647F7B0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맑은 고딕"/>
                <a:cs typeface="맑은 고딕"/>
              </a:defRPr>
            </a:lvl1pPr>
          </a:lstStyle>
          <a:p>
            <a:pPr marL="121285" marR="0" lvl="0" indent="0" algn="l" defTabSz="914400" rtl="0" eaLnBrk="1" fontAlgn="auto" latinLnBrk="1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맑은 고딕"/>
                <a:ea typeface="+mn-ea"/>
              </a:rPr>
              <a:pPr marL="121285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20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맑은 고딕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8632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3DC90-A71D-4722-A966-A27A5B0134D7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FA45-7C44-42AE-AADD-295D08E83A5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5080106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D614-31EE-48EB-B72D-3C0F0BD4A022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22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1EF3-B473-4311-910B-AD9E675A4E9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19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84C3-5B43-4DF8-8AFC-41AC914E34F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46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3E2E-47CC-4934-A150-AD3B9120FCDD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61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9BFB55-A802-447E-A910-BBD71F405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6457B7BB-CD07-47C5-9965-2FA032CA8D5B}"/>
              </a:ext>
            </a:extLst>
          </p:cNvPr>
          <p:cNvSpPr/>
          <p:nvPr userDrawn="1"/>
        </p:nvSpPr>
        <p:spPr>
          <a:xfrm flipH="1">
            <a:off x="8052178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81EF693-46E2-4180-A982-14109E40CB06}"/>
              </a:ext>
            </a:extLst>
          </p:cNvPr>
          <p:cNvSpPr/>
          <p:nvPr userDrawn="1"/>
        </p:nvSpPr>
        <p:spPr>
          <a:xfrm rot="10800000" flipH="1">
            <a:off x="4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1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3326" y="126749"/>
            <a:ext cx="1068535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31095" y="3893171"/>
            <a:ext cx="1092981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D225D-4E5F-44EE-8AB1-3F6E3387BEED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맑은 고딕"/>
                <a:cs typeface="맑은 고딕"/>
              </a:defRPr>
            </a:lvl1pPr>
          </a:lstStyle>
          <a:p>
            <a:pPr marL="121285" marR="0" lvl="0" indent="0" algn="l" defTabSz="914400" rtl="0" eaLnBrk="1" fontAlgn="auto" latinLnBrk="1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맑은 고딕"/>
                <a:ea typeface="+mn-ea"/>
              </a:rPr>
              <a:pPr marL="121285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20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맑은 고딕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46708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3BDF-8B2F-467F-86C7-F4B8D1D54BD6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21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E3AD1-5895-41B0-ABE3-A237855E1129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01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F0D66-DA3E-476E-A04A-30FBB518899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1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77944"/>
            <a:ext cx="2804160" cy="276999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129DC-A53A-405B-B6DE-76B840A14AFC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45280" y="6377944"/>
            <a:ext cx="3901440" cy="276999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80569" y="6444708"/>
            <a:ext cx="269631" cy="184666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FA45-7C44-42AE-AADD-295D08E83A54}" type="slidenum"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6960886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988D-2DF2-43AD-8FA7-BACA245A5E5B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14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53699-A5D2-47C0-96F1-A5D4595487C0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812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AF32-AA77-4F48-8BAC-2294F282CBBD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297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3DC90-A71D-4722-A966-A27A5B0134D7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FA45-7C44-42AE-AADD-295D08E83A5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5131890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D614-31EE-48EB-B72D-3C0F0BD4A022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21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1EF3-B473-4311-910B-AD9E675A4E9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64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84C3-5B43-4DF8-8AFC-41AC914E34F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26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3E2E-47CC-4934-A150-AD3B9120FCDD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76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9BFB55-A802-447E-A910-BBD71F405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6457B7BB-CD07-47C5-9965-2FA032CA8D5B}"/>
              </a:ext>
            </a:extLst>
          </p:cNvPr>
          <p:cNvSpPr/>
          <p:nvPr userDrawn="1"/>
        </p:nvSpPr>
        <p:spPr>
          <a:xfrm flipH="1">
            <a:off x="8052178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81EF693-46E2-4180-A982-14109E40CB06}"/>
              </a:ext>
            </a:extLst>
          </p:cNvPr>
          <p:cNvSpPr/>
          <p:nvPr userDrawn="1"/>
        </p:nvSpPr>
        <p:spPr>
          <a:xfrm rot="10800000" flipH="1">
            <a:off x="4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31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pPr marL="38100">
                <a:lnSpc>
                  <a:spcPts val="1425"/>
                </a:lnSpc>
              </a:pPr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20866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95570-ABCA-4EAA-A150-DE9A778788FF}"/>
              </a:ext>
            </a:extLst>
          </p:cNvPr>
          <p:cNvGrpSpPr/>
          <p:nvPr userDrawn="1"/>
        </p:nvGrpSpPr>
        <p:grpSpPr>
          <a:xfrm rot="10800000" flipH="1" flipV="1">
            <a:off x="6286500" y="5899288"/>
            <a:ext cx="5572126" cy="862288"/>
            <a:chOff x="477110" y="4905446"/>
            <a:chExt cx="11078677" cy="17144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A78A61-879F-457D-9A77-D666DFE521FF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6593EB-5869-4A8C-80A1-C05AA0B24BF0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3A0A4C-2BF4-47D2-AFFF-A22E96B3C12D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3DAC375-EEBC-4131-8F69-CD653EE61E82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A4658B-18D9-47F9-8999-4B217D15FD5B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9607F-C050-4355-908E-D24DD45D9D08}"/>
              </a:ext>
            </a:extLst>
          </p:cNvPr>
          <p:cNvGrpSpPr/>
          <p:nvPr userDrawn="1"/>
        </p:nvGrpSpPr>
        <p:grpSpPr>
          <a:xfrm rot="10800000" flipV="1">
            <a:off x="347501" y="5899288"/>
            <a:ext cx="5572126" cy="862288"/>
            <a:chOff x="477110" y="4905446"/>
            <a:chExt cx="11078677" cy="17144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A74116-9898-4A6A-84F3-F61BBB7993C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4DC28B-DA5D-40A5-BF5E-A8C07B13D6FD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C1A92E0-BAD3-4804-8CFB-2F36973DF453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F7FFD43-6FA1-417C-AF01-3A54B1EB3288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DB8CE4-378A-4F7B-8401-E84CD0360554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94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DDEA-AEC4-4DA9-8E96-5E46F012F3F6}" type="datetime1">
              <a:rPr lang="ko-KR" altLang="en-US" smtClean="0"/>
              <a:pPr/>
              <a:t>2026-05-15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18C4-8220-4E60-8D27-C587B505F87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5" name="직선 연결선 9"/>
          <p:cNvCxnSpPr>
            <a:cxnSpLocks noChangeShapeType="1"/>
          </p:cNvCxnSpPr>
          <p:nvPr userDrawn="1"/>
        </p:nvCxnSpPr>
        <p:spPr bwMode="auto">
          <a:xfrm>
            <a:off x="400050" y="355600"/>
            <a:ext cx="287338" cy="287338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그룹 1"/>
          <p:cNvGrpSpPr>
            <a:grpSpLocks/>
          </p:cNvGrpSpPr>
          <p:nvPr userDrawn="1"/>
        </p:nvGrpSpPr>
        <p:grpSpPr bwMode="auto">
          <a:xfrm flipH="1">
            <a:off x="0" y="0"/>
            <a:ext cx="12192000" cy="6858000"/>
            <a:chOff x="0" y="0"/>
            <a:chExt cx="9144000" cy="6858000"/>
          </a:xfrm>
        </p:grpSpPr>
        <p:pic>
          <p:nvPicPr>
            <p:cNvPr id="13" name="그림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60" b="74040"/>
            <a:stretch>
              <a:fillRect/>
            </a:stretch>
          </p:blipFill>
          <p:spPr bwMode="auto">
            <a:xfrm>
              <a:off x="5726113" y="0"/>
              <a:ext cx="3417887" cy="162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8" t="74040" r="44489"/>
            <a:stretch>
              <a:fillRect/>
            </a:stretch>
          </p:blipFill>
          <p:spPr bwMode="auto">
            <a:xfrm>
              <a:off x="0" y="5328360"/>
              <a:ext cx="4019550" cy="1529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60" b="74040"/>
          <a:stretch>
            <a:fillRect/>
          </a:stretch>
        </p:blipFill>
        <p:spPr bwMode="auto">
          <a:xfrm>
            <a:off x="5726113" y="0"/>
            <a:ext cx="64658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그림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15"/>
          <a:stretch>
            <a:fillRect/>
          </a:stretch>
        </p:blipFill>
        <p:spPr bwMode="auto">
          <a:xfrm>
            <a:off x="0" y="0"/>
            <a:ext cx="12192000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60" b="74040"/>
          <a:stretch>
            <a:fillRect/>
          </a:stretch>
        </p:blipFill>
        <p:spPr bwMode="auto">
          <a:xfrm flipH="1">
            <a:off x="-1" y="0"/>
            <a:ext cx="3417887" cy="136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제목 1"/>
          <p:cNvSpPr>
            <a:spLocks noGrp="1"/>
          </p:cNvSpPr>
          <p:nvPr>
            <p:ph type="title"/>
          </p:nvPr>
        </p:nvSpPr>
        <p:spPr>
          <a:xfrm>
            <a:off x="4776394" y="182880"/>
            <a:ext cx="6577405" cy="710006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6215486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9651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9819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68F6418-2F54-45D4-A57F-70F7C2212E90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7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68F6418-2F54-45D4-A57F-70F7C2212E90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358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95570-ABCA-4EAA-A150-DE9A778788FF}"/>
              </a:ext>
            </a:extLst>
          </p:cNvPr>
          <p:cNvGrpSpPr/>
          <p:nvPr userDrawn="1"/>
        </p:nvGrpSpPr>
        <p:grpSpPr>
          <a:xfrm rot="10800000" flipH="1" flipV="1">
            <a:off x="6286500" y="5899288"/>
            <a:ext cx="5572126" cy="862288"/>
            <a:chOff x="477110" y="4905446"/>
            <a:chExt cx="11078677" cy="17144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A78A61-879F-457D-9A77-D666DFE521FF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6593EB-5869-4A8C-80A1-C05AA0B24BF0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3A0A4C-2BF4-47D2-AFFF-A22E96B3C12D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3DAC375-EEBC-4131-8F69-CD653EE61E82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A4658B-18D9-47F9-8999-4B217D15FD5B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9607F-C050-4355-908E-D24DD45D9D08}"/>
              </a:ext>
            </a:extLst>
          </p:cNvPr>
          <p:cNvGrpSpPr/>
          <p:nvPr userDrawn="1"/>
        </p:nvGrpSpPr>
        <p:grpSpPr>
          <a:xfrm rot="10800000" flipV="1">
            <a:off x="347501" y="5899288"/>
            <a:ext cx="5572126" cy="862288"/>
            <a:chOff x="477110" y="4905446"/>
            <a:chExt cx="11078677" cy="17144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A74116-9898-4A6A-84F3-F61BBB7993C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4DC28B-DA5D-40A5-BF5E-A8C07B13D6FD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C1A92E0-BAD3-4804-8CFB-2F36973DF453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F7FFD43-6FA1-417C-AF01-3A54B1EB3288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DB8CE4-378A-4F7B-8401-E84CD0360554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15259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1612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3286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A62946D-F2ED-4A3A-AFF2-114E504B5745}"/>
              </a:ext>
            </a:extLst>
          </p:cNvPr>
          <p:cNvSpPr/>
          <p:nvPr userDrawn="1"/>
        </p:nvSpPr>
        <p:spPr>
          <a:xfrm>
            <a:off x="2893325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98542A-477C-4DE9-BE76-734F0C55D2E2}"/>
              </a:ext>
            </a:extLst>
          </p:cNvPr>
          <p:cNvSpPr/>
          <p:nvPr userDrawn="1"/>
        </p:nvSpPr>
        <p:spPr>
          <a:xfrm>
            <a:off x="3218596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0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0921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635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0607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1947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724905C-0466-437C-B401-0D9138D840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701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7F0600E-0EC8-4BFF-B37B-C982DE03E9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8466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49170B7-DADE-4D0A-8BF8-230A982B7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62309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1669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92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77944"/>
            <a:ext cx="2804160" cy="276999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38873-4943-4A05-866F-0C907CBCA78A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45280" y="6377944"/>
            <a:ext cx="3901440" cy="276999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80569" y="6444708"/>
            <a:ext cx="269631" cy="184666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FA45-7C44-42AE-AADD-295D08E83A54}" type="slidenum"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0681242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ABDD6A2-7693-4485-8D26-EEEA1A8659AF}" type="datetime1">
              <a:rPr lang="ko-KR" altLang="en-US" smtClean="0"/>
              <a:pPr lvl="0"/>
              <a:t>2026-05-15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544E07-80B7-4EFF-9D71-43714ED7C3B5}" type="slidenum">
              <a:rPr lang="ko-KR" altLang="en-US" smtClean="0"/>
              <a:pPr lvl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5037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860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DDEA-AEC4-4DA9-8E96-5E46F012F3F6}" type="datetime1">
              <a:rPr lang="ko-KR" altLang="en-US" smtClean="0"/>
              <a:pPr/>
              <a:t>2026-05-15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18C4-8220-4E60-8D27-C587B505F87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5" name="직선 연결선 9"/>
          <p:cNvCxnSpPr>
            <a:cxnSpLocks noChangeShapeType="1"/>
          </p:cNvCxnSpPr>
          <p:nvPr userDrawn="1"/>
        </p:nvCxnSpPr>
        <p:spPr bwMode="auto">
          <a:xfrm>
            <a:off x="400050" y="355600"/>
            <a:ext cx="287338" cy="287338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그룹 1"/>
          <p:cNvGrpSpPr>
            <a:grpSpLocks/>
          </p:cNvGrpSpPr>
          <p:nvPr userDrawn="1"/>
        </p:nvGrpSpPr>
        <p:grpSpPr bwMode="auto">
          <a:xfrm flipH="1">
            <a:off x="0" y="0"/>
            <a:ext cx="12192000" cy="6858000"/>
            <a:chOff x="0" y="0"/>
            <a:chExt cx="9144000" cy="6858000"/>
          </a:xfrm>
        </p:grpSpPr>
        <p:pic>
          <p:nvPicPr>
            <p:cNvPr id="13" name="그림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60" b="74040"/>
            <a:stretch>
              <a:fillRect/>
            </a:stretch>
          </p:blipFill>
          <p:spPr bwMode="auto">
            <a:xfrm>
              <a:off x="5726113" y="0"/>
              <a:ext cx="3417887" cy="162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8" t="74040" r="44489"/>
            <a:stretch>
              <a:fillRect/>
            </a:stretch>
          </p:blipFill>
          <p:spPr bwMode="auto">
            <a:xfrm>
              <a:off x="0" y="5328360"/>
              <a:ext cx="4019550" cy="1529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60" b="74040"/>
          <a:stretch>
            <a:fillRect/>
          </a:stretch>
        </p:blipFill>
        <p:spPr bwMode="auto">
          <a:xfrm>
            <a:off x="5726113" y="0"/>
            <a:ext cx="64658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그림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15"/>
          <a:stretch>
            <a:fillRect/>
          </a:stretch>
        </p:blipFill>
        <p:spPr bwMode="auto">
          <a:xfrm>
            <a:off x="0" y="0"/>
            <a:ext cx="12192000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60" b="74040"/>
          <a:stretch>
            <a:fillRect/>
          </a:stretch>
        </p:blipFill>
        <p:spPr bwMode="auto">
          <a:xfrm flipH="1">
            <a:off x="-1" y="0"/>
            <a:ext cx="3417887" cy="136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제목 1"/>
          <p:cNvSpPr>
            <a:spLocks noGrp="1"/>
          </p:cNvSpPr>
          <p:nvPr>
            <p:ph type="title"/>
          </p:nvPr>
        </p:nvSpPr>
        <p:spPr>
          <a:xfrm>
            <a:off x="4776394" y="182880"/>
            <a:ext cx="6577405" cy="710006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812674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02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10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3BDF-8B2F-467F-86C7-F4B8D1D54BD6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226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E3AD1-5895-41B0-ABE3-A237855E1129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596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F0D66-DA3E-476E-A04A-30FBB518899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262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988D-2DF2-43AD-8FA7-BACA245A5E5B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994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53699-A5D2-47C0-96F1-A5D4595487C0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724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AF32-AA77-4F48-8BAC-2294F282CBBD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542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3DC90-A71D-4722-A966-A27A5B0134D7}" type="datetime1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2026-05-15</a:t>
            </a:fld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7FA45-7C44-42AE-AADD-295D08E83A5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0337910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7D614-31EE-48EB-B72D-3C0F0BD4A022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097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1EF3-B473-4311-910B-AD9E675A4E9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4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84C3-5B43-4DF8-8AFC-41AC914E34FF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2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A62946D-F2ED-4A3A-AFF2-114E504B5745}"/>
              </a:ext>
            </a:extLst>
          </p:cNvPr>
          <p:cNvSpPr/>
          <p:nvPr userDrawn="1"/>
        </p:nvSpPr>
        <p:spPr>
          <a:xfrm>
            <a:off x="2893325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98542A-477C-4DE9-BE76-734F0C55D2E2}"/>
              </a:ext>
            </a:extLst>
          </p:cNvPr>
          <p:cNvSpPr/>
          <p:nvPr userDrawn="1"/>
        </p:nvSpPr>
        <p:spPr>
          <a:xfrm>
            <a:off x="3218596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13E2E-47CC-4934-A150-AD3B9120FCDD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332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9BFB55-A802-447E-A910-BBD71F405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6457B7BB-CD07-47C5-9965-2FA032CA8D5B}"/>
              </a:ext>
            </a:extLst>
          </p:cNvPr>
          <p:cNvSpPr/>
          <p:nvPr userDrawn="1"/>
        </p:nvSpPr>
        <p:spPr>
          <a:xfrm flipH="1">
            <a:off x="8052178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81EF693-46E2-4180-A982-14109E40CB06}"/>
              </a:ext>
            </a:extLst>
          </p:cNvPr>
          <p:cNvSpPr/>
          <p:nvPr userDrawn="1"/>
        </p:nvSpPr>
        <p:spPr>
          <a:xfrm rot="10800000" flipH="1">
            <a:off x="4" y="0"/>
            <a:ext cx="4139819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242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pPr marL="38100">
                <a:lnSpc>
                  <a:spcPts val="1425"/>
                </a:lnSpc>
              </a:pPr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8267820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9148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0596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DDEA-AEC4-4DA9-8E96-5E46F012F3F6}" type="datetime1">
              <a:rPr lang="ko-KR" altLang="en-US" smtClean="0"/>
              <a:pPr/>
              <a:t>2026-05-15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318C4-8220-4E60-8D27-C587B505F87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5" name="직선 연결선 9"/>
          <p:cNvCxnSpPr>
            <a:cxnSpLocks noChangeShapeType="1"/>
          </p:cNvCxnSpPr>
          <p:nvPr userDrawn="1"/>
        </p:nvCxnSpPr>
        <p:spPr bwMode="auto">
          <a:xfrm>
            <a:off x="400050" y="355600"/>
            <a:ext cx="287338" cy="287338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그룹 1"/>
          <p:cNvGrpSpPr>
            <a:grpSpLocks/>
          </p:cNvGrpSpPr>
          <p:nvPr userDrawn="1"/>
        </p:nvGrpSpPr>
        <p:grpSpPr bwMode="auto">
          <a:xfrm flipH="1">
            <a:off x="0" y="0"/>
            <a:ext cx="12192000" cy="6858000"/>
            <a:chOff x="0" y="0"/>
            <a:chExt cx="9144000" cy="6858000"/>
          </a:xfrm>
        </p:grpSpPr>
        <p:pic>
          <p:nvPicPr>
            <p:cNvPr id="13" name="그림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60" b="74040"/>
            <a:stretch>
              <a:fillRect/>
            </a:stretch>
          </p:blipFill>
          <p:spPr bwMode="auto">
            <a:xfrm>
              <a:off x="5726113" y="0"/>
              <a:ext cx="3417887" cy="162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8" t="74040" r="44489"/>
            <a:stretch>
              <a:fillRect/>
            </a:stretch>
          </p:blipFill>
          <p:spPr bwMode="auto">
            <a:xfrm>
              <a:off x="0" y="5328360"/>
              <a:ext cx="4019550" cy="1529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60" b="74040"/>
          <a:stretch>
            <a:fillRect/>
          </a:stretch>
        </p:blipFill>
        <p:spPr bwMode="auto">
          <a:xfrm>
            <a:off x="5726113" y="0"/>
            <a:ext cx="64658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그림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15"/>
          <a:stretch>
            <a:fillRect/>
          </a:stretch>
        </p:blipFill>
        <p:spPr bwMode="auto">
          <a:xfrm>
            <a:off x="0" y="0"/>
            <a:ext cx="12192000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60" b="74040"/>
          <a:stretch>
            <a:fillRect/>
          </a:stretch>
        </p:blipFill>
        <p:spPr bwMode="auto">
          <a:xfrm flipH="1">
            <a:off x="-1" y="0"/>
            <a:ext cx="3417887" cy="136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제목 1"/>
          <p:cNvSpPr>
            <a:spLocks noGrp="1"/>
          </p:cNvSpPr>
          <p:nvPr>
            <p:ph type="title"/>
          </p:nvPr>
        </p:nvSpPr>
        <p:spPr>
          <a:xfrm>
            <a:off x="4776394" y="182880"/>
            <a:ext cx="6577405" cy="710006"/>
          </a:xfrm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405223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827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3957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68F6418-2F54-45D4-A57F-70F7C2212E90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692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3BDF-8B2F-467F-86C7-F4B8D1D54BD6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6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745" r:id="rId3"/>
    <p:sldLayoutId id="2147483746" r:id="rId4"/>
    <p:sldLayoutId id="2147483748" r:id="rId5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71BC-F7B4-4A3D-9B85-9593EE659B69}" type="datetime1">
              <a:rPr lang="ko-KR" altLang="en-US" smtClean="0"/>
              <a:pPr/>
              <a:t>2026-05-15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69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88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2" r:id="rId3"/>
    <p:sldLayoutId id="2147483737" r:id="rId4"/>
    <p:sldLayoutId id="2147483740" r:id="rId5"/>
    <p:sldLayoutId id="2147483739" r:id="rId6"/>
    <p:sldLayoutId id="2147483736" r:id="rId7"/>
    <p:sldLayoutId id="2147483741" r:id="rId8"/>
    <p:sldLayoutId id="2147483744" r:id="rId9"/>
    <p:sldLayoutId id="2147483747" r:id="rId10"/>
    <p:sldLayoutId id="2147483749" r:id="rId11"/>
    <p:sldLayoutId id="2147483750" r:id="rId12"/>
    <p:sldLayoutId id="2147483801" r:id="rId13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0AD80A9-0854-4ADE-B436-77B69E75C27E}" type="datetime1">
              <a:rPr lang="ko-KR" altLang="en-US" smtClean="0"/>
              <a:pPr/>
              <a:t>2026-05-15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2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71BC-F7B4-4A3D-9B85-9593EE659B69}" type="datetime1">
              <a:rPr lang="ko-KR" altLang="en-US" smtClean="0"/>
              <a:pPr/>
              <a:t>2026-05-15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8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71BC-F7B4-4A3D-9B85-9593EE659B69}" type="datetime1">
              <a:rPr lang="ko-KR" altLang="en-US" smtClean="0"/>
              <a:pPr/>
              <a:t>2026-05-15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04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4" r:id="rId15"/>
    <p:sldLayoutId id="2147483826" r:id="rId16"/>
    <p:sldLayoutId id="2147483827" r:id="rId17"/>
    <p:sldLayoutId id="2147483828" r:id="rId18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92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6" r:id="rId15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71BC-F7B4-4A3D-9B85-9593EE659B69}" type="datetime1">
              <a:rPr lang="ko-KR" altLang="en-US" smtClean="0"/>
              <a:pPr/>
              <a:t>2026-05-15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75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5" r:id="rId17"/>
    <p:sldLayoutId id="2147483866" r:id="rId18"/>
    <p:sldLayoutId id="2147483867" r:id="rId19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71BC-F7B4-4A3D-9B85-9593EE659B69}" type="datetime1">
              <a:rPr lang="ko-KR" altLang="en-US" smtClean="0"/>
              <a:pPr/>
              <a:t>2026-05-15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1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9.wdp"/><Relationship Id="rId5" Type="http://schemas.openxmlformats.org/officeDocument/2006/relationships/image" Target="../media/image47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3.wdp"/><Relationship Id="rId5" Type="http://schemas.openxmlformats.org/officeDocument/2006/relationships/image" Target="../media/image51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5.wdp"/><Relationship Id="rId5" Type="http://schemas.openxmlformats.org/officeDocument/2006/relationships/image" Target="../media/image54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.go.kr/&#48277;&#47161;/&#52392;&#45800;&#51116;&#49373;&#51032;&#47308;%20&#50504;&#51204;%20&#48143;%20&#51648;&#50896;&#50640;%20&#44288;&#54620;%20&#44508;&#52825;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25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jpeg"/><Relationship Id="rId11" Type="http://schemas.openxmlformats.org/officeDocument/2006/relationships/image" Target="../media/image34.png"/><Relationship Id="rId5" Type="http://schemas.openxmlformats.org/officeDocument/2006/relationships/image" Target="../media/image29.jpeg"/><Relationship Id="rId10" Type="http://schemas.microsoft.com/office/2007/relationships/hdphoto" Target="../media/hdphoto1.wdp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openxmlformats.org/officeDocument/2006/relationships/image" Target="../media/image2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png"/><Relationship Id="rId5" Type="http://schemas.microsoft.com/office/2007/relationships/hdphoto" Target="../media/hdphoto17.wdp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5.pn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2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enmeditech.com/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25.png"/><Relationship Id="rId4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hyperlink" Target="https://www.law.go.kr/&#48277;&#47161;/&#52392;&#45800;&#51116;&#49373;&#51032;&#47308;%20&#50504;&#51204;%20&#48143;%20&#51648;&#50896;&#50640;%20&#44288;&#54620;%20&#44508;&#52825;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A3DCE1EC-530B-49EE-9F5B-8738448C62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9CBE2FD3-7E7C-400A-8E63-B3D38F18A88A}"/>
              </a:ext>
            </a:extLst>
          </p:cNvPr>
          <p:cNvSpPr txBox="1"/>
          <p:nvPr/>
        </p:nvSpPr>
        <p:spPr>
          <a:xfrm>
            <a:off x="9592505" y="6520999"/>
            <a:ext cx="2743859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1828434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900" b="1" i="0" u="none" strike="noStrike" kern="1200" cap="none" spc="0" normalizeH="0" baseline="0" dirty="0"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첨단재생의료의 미래를 설계하는 기업</a:t>
            </a:r>
            <a:endParaRPr kumimoji="0" lang="en-US" altLang="ko-KR" sz="900" b="1" i="0" u="none" strike="noStrike" kern="1200" cap="none" spc="0" normalizeH="0" baseline="0" dirty="0">
              <a:latin typeface="맑은 고딕" panose="020B0503020000020004" pitchFamily="50" charset="-127"/>
              <a:ea typeface="맑은 고딕" panose="020B0503020000020004" pitchFamily="50" charset="-127"/>
              <a:cs typeface="Arial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2C34C7A-DB74-4A77-B512-25C3360CC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83" y="1953439"/>
            <a:ext cx="1270108" cy="37873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177AC14-4598-0E09-C78B-6DC2064C6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77" y="5883827"/>
            <a:ext cx="565713" cy="637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40B49B-7FA4-4249-A397-BD872EF1ECB4}"/>
              </a:ext>
            </a:extLst>
          </p:cNvPr>
          <p:cNvSpPr txBox="1"/>
          <p:nvPr/>
        </p:nvSpPr>
        <p:spPr>
          <a:xfrm>
            <a:off x="2377674" y="1800371"/>
            <a:ext cx="7571304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002060"/>
                </a:solidFill>
                <a:latin typeface="으뜸돋움MR" panose="02000503000000020003" pitchFamily="2" charset="-127"/>
                <a:ea typeface="으뜸돋움MR" panose="02000503000000020003" pitchFamily="2" charset="-127"/>
              </a:rPr>
              <a:t>[            </a:t>
            </a:r>
            <a:r>
              <a:rPr lang="ko-KR" altLang="en-US" sz="2400" b="1" dirty="0">
                <a:solidFill>
                  <a:srgbClr val="002060"/>
                </a:solidFill>
                <a:latin typeface="으뜸돋움MR" panose="02000503000000020003" pitchFamily="2" charset="-127"/>
                <a:ea typeface="으뜸돋움MR" panose="02000503000000020003" pitchFamily="2" charset="-127"/>
              </a:rPr>
              <a:t>인허가</a:t>
            </a:r>
            <a:r>
              <a:rPr lang="ko-KR" altLang="en-US" sz="3200" b="1" dirty="0">
                <a:solidFill>
                  <a:srgbClr val="002060"/>
                </a:solidFill>
                <a:latin typeface="으뜸돋움MR" panose="02000503000000020003" pitchFamily="2" charset="-127"/>
                <a:ea typeface="으뜸돋움MR" panose="02000503000000020003" pitchFamily="2" charset="-127"/>
              </a:rPr>
              <a:t> </a:t>
            </a:r>
            <a:r>
              <a:rPr lang="en-US" altLang="ko-KR" sz="3200" b="1" dirty="0">
                <a:solidFill>
                  <a:srgbClr val="002060"/>
                </a:solidFill>
                <a:latin typeface="으뜸돋움MR" panose="02000503000000020003" pitchFamily="2" charset="-127"/>
                <a:ea typeface="으뜸돋움MR" panose="02000503000000020003" pitchFamily="2" charset="-127"/>
              </a:rPr>
              <a:t>]</a:t>
            </a:r>
          </a:p>
          <a:p>
            <a:pPr algn="ctr"/>
            <a:r>
              <a:rPr lang="ko-KR" altLang="en-US" sz="9600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첨단재생의료</a:t>
            </a:r>
            <a:endParaRPr lang="en-US" altLang="ko-KR" sz="9600" b="1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4400" b="1" dirty="0">
                <a:latin typeface="으뜸돋움MR" panose="02000503000000020003" pitchFamily="2" charset="-127"/>
                <a:ea typeface="으뜸돋움MR" panose="02000503000000020003" pitchFamily="2" charset="-127"/>
              </a:rPr>
              <a:t> </a:t>
            </a:r>
            <a:r>
              <a:rPr lang="ko-KR" altLang="en-US" sz="4400" b="1" dirty="0">
                <a:solidFill>
                  <a:schemeClr val="accent3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실시기관 지정 제안서 </a:t>
            </a:r>
          </a:p>
        </p:txBody>
      </p:sp>
    </p:spTree>
    <p:extLst>
      <p:ext uri="{BB962C8B-B14F-4D97-AF65-F5344CB8AC3E}">
        <p14:creationId xmlns:p14="http://schemas.microsoft.com/office/powerpoint/2010/main" val="3001590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650" y="838200"/>
            <a:ext cx="5182141" cy="55794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0242" y="797250"/>
            <a:ext cx="4797080" cy="5519338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/>
        </p:nvSpPr>
        <p:spPr>
          <a:xfrm>
            <a:off x="685177" y="797250"/>
            <a:ext cx="5707436" cy="2485693"/>
          </a:xfrm>
          <a:prstGeom prst="roundRect">
            <a:avLst>
              <a:gd name="adj" fmla="val 3382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6578294" y="712257"/>
            <a:ext cx="5245062" cy="904875"/>
          </a:xfrm>
          <a:prstGeom prst="roundRect">
            <a:avLst>
              <a:gd name="adj" fmla="val 7738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26534" y="184666"/>
            <a:ext cx="639233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경남지역 첨단재생의료연구 클러스터 </a:t>
            </a:r>
            <a:r>
              <a:rPr lang="ko-KR" altLang="en-US" sz="2400" b="1" noProof="0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개소식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45653F3-9B20-103A-F40C-F5F795A97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6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2205" y="753533"/>
            <a:ext cx="5862052" cy="583353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241" y="905933"/>
            <a:ext cx="5160410" cy="5913796"/>
          </a:xfrm>
          <a:prstGeom prst="rect">
            <a:avLst/>
          </a:prstGeom>
        </p:spPr>
      </p:pic>
      <p:cxnSp>
        <p:nvCxnSpPr>
          <p:cNvPr id="5" name="직선 연결선 4"/>
          <p:cNvCxnSpPr/>
          <p:nvPr/>
        </p:nvCxnSpPr>
        <p:spPr>
          <a:xfrm>
            <a:off x="523875" y="6660741"/>
            <a:ext cx="15430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 flipV="1">
            <a:off x="581025" y="2171700"/>
            <a:ext cx="2009775" cy="276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모서리가 둥근 직사각형 8"/>
          <p:cNvSpPr/>
          <p:nvPr/>
        </p:nvSpPr>
        <p:spPr>
          <a:xfrm>
            <a:off x="6087605" y="4961312"/>
            <a:ext cx="5821754" cy="1035206"/>
          </a:xfrm>
          <a:prstGeom prst="roundRect">
            <a:avLst>
              <a:gd name="adj" fmla="val 7738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38516" y="804333"/>
            <a:ext cx="5160410" cy="872067"/>
          </a:xfrm>
          <a:prstGeom prst="roundRect">
            <a:avLst>
              <a:gd name="adj" fmla="val 7738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64083" y="221805"/>
            <a:ext cx="737445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부산지역 종합병원 첫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‘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실시기관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’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지정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AE47F6F-EBA1-3CBA-BC38-E7BAA0E9AD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900" y="821267"/>
            <a:ext cx="4883176" cy="597509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5643" y="778933"/>
            <a:ext cx="5361110" cy="6017428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5572201" y="5408951"/>
            <a:ext cx="5282065" cy="610849"/>
          </a:xfrm>
          <a:prstGeom prst="roundRect">
            <a:avLst>
              <a:gd name="adj" fmla="val 7738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5589135" y="784235"/>
            <a:ext cx="5341332" cy="917565"/>
          </a:xfrm>
          <a:prstGeom prst="roundRect">
            <a:avLst>
              <a:gd name="adj" fmla="val 7738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64082" y="221805"/>
            <a:ext cx="545251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</a:t>
            </a:r>
            <a:r>
              <a:rPr kumimoji="0" lang="ko-KR" alt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ko-KR" altLang="en-US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발전전략 포럼 개최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0BEF291-3ED0-BD25-680B-085DB66D7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/>
          <p:cNvSpPr txBox="1"/>
          <p:nvPr/>
        </p:nvSpPr>
        <p:spPr>
          <a:xfrm>
            <a:off x="498775" y="1394432"/>
            <a:ext cx="6219576" cy="6606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232257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8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232257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-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여러 종류의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조직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분화세포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)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으로 분화할 수 있는 능력을 가진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미분화    세포를 이용하여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손상된 세포와 조직을 복구하여 치료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맑은 고딕" panose="020B0503020000020004" pitchFamily="50" charset="-127"/>
              <a:cs typeface="Arial"/>
            </a:endParaRPr>
          </a:p>
        </p:txBody>
      </p:sp>
      <p:sp>
        <p:nvSpPr>
          <p:cNvPr id="15" name="사각형: 둥근 모서리 58"/>
          <p:cNvSpPr/>
          <p:nvPr/>
        </p:nvSpPr>
        <p:spPr>
          <a:xfrm>
            <a:off x="364021" y="883079"/>
            <a:ext cx="2011941" cy="47817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232257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800" b="0" i="0" u="none" strike="noStrike" kern="1200" cap="none" spc="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Calibri"/>
              </a:rPr>
              <a:t>줄기세포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Calibri"/>
              </a:rPr>
              <a:t> 치료제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사각형: 둥근 모서리 4"/>
          <p:cNvSpPr/>
          <p:nvPr/>
        </p:nvSpPr>
        <p:spPr>
          <a:xfrm>
            <a:off x="297760" y="4325722"/>
            <a:ext cx="2011941" cy="47817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232257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800" b="0" i="0" u="none" strike="noStrike" kern="1200" cap="none" spc="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2322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Calibri"/>
              </a:rPr>
              <a:t>면역세포</a:t>
            </a:r>
            <a:r>
              <a:rPr kumimoji="0" lang="ko-KR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Calibri"/>
              </a:rPr>
              <a:t> 치료제</a:t>
            </a:r>
            <a:endParaRPr kumimoji="0" lang="ko-KR" altLang="en-US" sz="1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531057" y="4953456"/>
            <a:ext cx="6155011" cy="9971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232257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defRPr kumimoji="0" sz="18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232257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T-Cell ,NK cell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과 같은 면역세포를 치료에 직접 사용하여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환자의 면역체계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맑은 고딕" panose="020B0503020000020004" pitchFamily="50" charset="-127"/>
              <a:cs typeface="Arial"/>
            </a:endParaRPr>
          </a:p>
          <a:p>
            <a:pPr marL="0" marR="0" lvl="0" indent="0" algn="l" defTabSz="232257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  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를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 활성화시켜 치료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 </a:t>
            </a:r>
          </a:p>
          <a:p>
            <a:pPr marL="0" marR="0" lvl="0" indent="0" algn="l" defTabSz="232257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맑은 고딕" panose="020B0503020000020004" pitchFamily="50" charset="-127"/>
                <a:cs typeface="Arial"/>
              </a:rPr>
              <a:t>면역항암요법들 중의 하나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901683" y="1307696"/>
            <a:ext cx="5038525" cy="4642956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609600" y="2123188"/>
            <a:ext cx="6096000" cy="18671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286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줄기세포의 특징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   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1)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자가 복제 능력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(Self-Renewal)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: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자신과 동일한 세포를 복제하여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                                                      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   생산할 수 있는 능력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    2)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분화능력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(Differentiation)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: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조직으로 분화될 수 있는 능력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    3) 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호밍효과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(Homing Effect)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: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줄기세포의 정맥 내 투여 시 손상된 부위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                                                    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로 줄기세포 스스로 찾아갈 수 있는 능력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9435548" y="2054087"/>
            <a:ext cx="1802295" cy="278296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9468678" y="5035826"/>
            <a:ext cx="1742661" cy="331304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9435548" y="5360504"/>
            <a:ext cx="1762539" cy="284922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9455427" y="3856382"/>
            <a:ext cx="1762539" cy="284922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9488557" y="4446104"/>
            <a:ext cx="1762539" cy="284922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8E290F-8434-FEFC-434D-F150B21096AE}"/>
              </a:ext>
            </a:extLst>
          </p:cNvPr>
          <p:cNvSpPr txBox="1"/>
          <p:nvPr/>
        </p:nvSpPr>
        <p:spPr>
          <a:xfrm>
            <a:off x="380007" y="207237"/>
            <a:ext cx="5655718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lvl="0" defTabSz="232257">
              <a:spcBef>
                <a:spcPct val="0"/>
              </a:spcBef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Arial"/>
                <a:cs typeface="Arial"/>
              </a:rPr>
              <a:t>국내 세포치료제 허가제품</a:t>
            </a:r>
            <a:r>
              <a:rPr lang="en-US" altLang="ko-KR" sz="2400" b="1" dirty="0">
                <a:solidFill>
                  <a:schemeClr val="bg1"/>
                </a:solidFill>
                <a:latin typeface="Arial"/>
                <a:cs typeface="Arial"/>
              </a:rPr>
              <a:t>(2025</a:t>
            </a:r>
            <a:r>
              <a:rPr lang="ko-KR" altLang="en-US" sz="2400" b="1" dirty="0">
                <a:solidFill>
                  <a:schemeClr val="bg1"/>
                </a:solidFill>
                <a:latin typeface="Arial"/>
                <a:cs typeface="Arial"/>
              </a:rPr>
              <a:t>년 기준</a:t>
            </a:r>
            <a:r>
              <a:rPr lang="en-US" altLang="ko-KR" sz="2400" b="1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2E562DA-3188-EB35-DE43-03CA16C5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3122" y="6133708"/>
            <a:ext cx="327086" cy="36929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3252" y="603885"/>
            <a:ext cx="5151392" cy="5596102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6623252" y="3401664"/>
            <a:ext cx="5151392" cy="2789938"/>
          </a:xfrm>
          <a:prstGeom prst="roundRect">
            <a:avLst>
              <a:gd name="adj" fmla="val 2966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55" y="1127467"/>
            <a:ext cx="6227513" cy="4238199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3253662" y="5852555"/>
            <a:ext cx="95003" cy="5937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/>
          <p:cNvSpPr/>
          <p:nvPr/>
        </p:nvSpPr>
        <p:spPr>
          <a:xfrm>
            <a:off x="3253662" y="6022768"/>
            <a:ext cx="95003" cy="5937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3253661" y="6204854"/>
            <a:ext cx="95003" cy="5937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/>
          <p:cNvCxnSpPr/>
          <p:nvPr/>
        </p:nvCxnSpPr>
        <p:spPr>
          <a:xfrm>
            <a:off x="6369043" y="5402836"/>
            <a:ext cx="0" cy="7362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40162" y="5401667"/>
            <a:ext cx="0" cy="7362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모서리가 둥근 직사각형 18"/>
          <p:cNvSpPr/>
          <p:nvPr/>
        </p:nvSpPr>
        <p:spPr>
          <a:xfrm>
            <a:off x="4610100" y="2355011"/>
            <a:ext cx="1669930" cy="756489"/>
          </a:xfrm>
          <a:prstGeom prst="roundRect">
            <a:avLst>
              <a:gd name="adj" fmla="val 2966"/>
            </a:avLst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0CF993-44F4-4DF8-AC69-3C36A3711C7B}"/>
              </a:ext>
            </a:extLst>
          </p:cNvPr>
          <p:cNvSpPr txBox="1"/>
          <p:nvPr/>
        </p:nvSpPr>
        <p:spPr>
          <a:xfrm>
            <a:off x="260108" y="550935"/>
            <a:ext cx="5920559" cy="466249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부산광역시 첨단재생의료산업 육성 및 지원에 관한 조례 고시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2C990E0-7CA0-3C8D-E62E-1DEB538A9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B0CF993-44F4-4DF8-AC69-3C36A3711C7B}"/>
              </a:ext>
            </a:extLst>
          </p:cNvPr>
          <p:cNvSpPr txBox="1"/>
          <p:nvPr/>
        </p:nvSpPr>
        <p:spPr>
          <a:xfrm>
            <a:off x="590308" y="229202"/>
            <a:ext cx="5075062" cy="466249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부산광역시 </a:t>
            </a:r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바이오헬스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신성장 산업 정책 추진</a:t>
            </a:r>
            <a:endParaRPr lang="ko-KR" altLang="en-US" sz="1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92FA7B7-582E-4C4F-BD72-F160CE25A04F}"/>
              </a:ext>
            </a:extLst>
          </p:cNvPr>
          <p:cNvGrpSpPr/>
          <p:nvPr/>
        </p:nvGrpSpPr>
        <p:grpSpPr>
          <a:xfrm>
            <a:off x="159172" y="780904"/>
            <a:ext cx="11873655" cy="5655318"/>
            <a:chOff x="100380" y="1122334"/>
            <a:chExt cx="9760158" cy="565531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08269E-F1DF-4283-8C2D-E511DDAC26C3}"/>
                </a:ext>
              </a:extLst>
            </p:cNvPr>
            <p:cNvSpPr txBox="1"/>
            <p:nvPr/>
          </p:nvSpPr>
          <p:spPr bwMode="auto">
            <a:xfrm>
              <a:off x="642326" y="1657248"/>
              <a:ext cx="3696088" cy="405171"/>
            </a:xfrm>
            <a:prstGeom prst="rect">
              <a:avLst/>
            </a:prstGeom>
            <a:noFill/>
            <a:ln>
              <a:noFill/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85725" indent="-85725" algn="ctr" latinLnBrk="1">
                <a:spcBef>
                  <a:spcPct val="50000"/>
                </a:spcBef>
                <a:defRPr sz="1350" b="1">
                  <a:solidFill>
                    <a:srgbClr val="000000"/>
                  </a:solidFill>
                  <a:latin typeface="+mn-ea"/>
                  <a:ea typeface="+mn-ea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ko-KR" altLang="en-US" sz="18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부산광역시 산업구조 현황</a:t>
              </a:r>
              <a:endParaRPr lang="ko-KR" altLang="en-US" sz="1800" b="0" baseline="30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961C4B-8526-46AC-A728-8A28AF8A698B}"/>
                </a:ext>
              </a:extLst>
            </p:cNvPr>
            <p:cNvSpPr txBox="1"/>
            <p:nvPr/>
          </p:nvSpPr>
          <p:spPr bwMode="auto">
            <a:xfrm>
              <a:off x="5169024" y="1657248"/>
              <a:ext cx="4235830" cy="405171"/>
            </a:xfrm>
            <a:prstGeom prst="rect">
              <a:avLst/>
            </a:prstGeom>
            <a:noFill/>
            <a:ln>
              <a:noFill/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85725" indent="-85725" algn="ctr" latinLnBrk="1">
                <a:spcBef>
                  <a:spcPct val="50000"/>
                </a:spcBef>
                <a:defRPr sz="1350" b="1">
                  <a:solidFill>
                    <a:srgbClr val="000000"/>
                  </a:solidFill>
                  <a:latin typeface="+mn-ea"/>
                  <a:ea typeface="+mn-ea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US" altLang="ko-KR" sz="18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2024</a:t>
              </a:r>
              <a:r>
                <a:rPr lang="ko-KR" altLang="en-US" sz="18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 부산광역시</a:t>
              </a:r>
              <a:r>
                <a:rPr lang="en-US" altLang="ko-KR" sz="18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8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업무계획</a:t>
              </a:r>
              <a:r>
                <a:rPr lang="en-US" altLang="ko-KR" sz="18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8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발췌</a:t>
              </a:r>
              <a:r>
                <a:rPr lang="en-US" altLang="ko-KR" sz="18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ko-KR" altLang="en-US" sz="1800" b="0" baseline="300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39BEC60-467C-42CE-9BBC-891D2DDDA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80" y="1122334"/>
              <a:ext cx="9705240" cy="402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 anchorCtr="1">
              <a:spAutoFit/>
            </a:bodyPr>
            <a:lstStyle/>
            <a:p>
              <a:pPr marL="101600" indent="-101600" algn="ctr" latinLnBrk="1"/>
              <a:r>
                <a:rPr lang="ko-KR" altLang="en-US" sz="2000" b="1" dirty="0">
                  <a:solidFill>
                    <a:srgbClr val="0000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첨단재생의료는 신성장 산업으로의 산업구조 개편이 요구되는 부산시 정책에 부합</a:t>
              </a:r>
            </a:p>
          </p:txBody>
        </p:sp>
        <p:sp>
          <p:nvSpPr>
            <p:cNvPr id="23" name="사각형: 둥근 모서리 10">
              <a:extLst>
                <a:ext uri="{FF2B5EF4-FFF2-40B4-BE49-F238E27FC236}">
                  <a16:creationId xmlns:a16="http://schemas.microsoft.com/office/drawing/2014/main" id="{257BFEA2-2715-4FCD-BDCF-8B715D90C252}"/>
                </a:ext>
              </a:extLst>
            </p:cNvPr>
            <p:cNvSpPr/>
            <p:nvPr/>
          </p:nvSpPr>
          <p:spPr bwMode="auto">
            <a:xfrm>
              <a:off x="5091903" y="2079510"/>
              <a:ext cx="4592095" cy="576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[</a:t>
              </a: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글로벌 </a:t>
              </a:r>
              <a:r>
                <a:rPr kumimoji="0" lang="ko-KR" altLang="en-US" sz="1600" b="1" kern="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디지털∙신산업</a:t>
              </a:r>
              <a:r>
                <a:rPr kumimoji="0" lang="en-US" altLang="ko-KR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]</a:t>
              </a: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kumimoji="0" lang="ko-KR" altLang="en-US" sz="1600" b="1" kern="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바이오헬스산업</a:t>
              </a: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특화 육성</a:t>
              </a:r>
            </a:p>
          </p:txBody>
        </p:sp>
        <p:sp>
          <p:nvSpPr>
            <p:cNvPr id="24" name="사각형: 둥근 모서리 11">
              <a:extLst>
                <a:ext uri="{FF2B5EF4-FFF2-40B4-BE49-F238E27FC236}">
                  <a16:creationId xmlns:a16="http://schemas.microsoft.com/office/drawing/2014/main" id="{41E54067-ABBE-4D13-B777-5B7CD778230D}"/>
                </a:ext>
              </a:extLst>
            </p:cNvPr>
            <p:cNvSpPr/>
            <p:nvPr/>
          </p:nvSpPr>
          <p:spPr bwMode="auto">
            <a:xfrm>
              <a:off x="5094186" y="2717452"/>
              <a:ext cx="4461717" cy="501918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rIns="36000" rtlCol="0" anchor="ctr"/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5</a:t>
              </a: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대 추진전략 중 글로벌 디지털신산업 도시를 위한 각종 </a:t>
              </a:r>
              <a:r>
                <a:rPr lang="ko-KR" altLang="en-US" sz="160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신산업</a:t>
              </a: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생태계 조성 및 육성전략 수립</a:t>
              </a:r>
              <a:endPara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21070EA-AB78-4ACA-B0DF-3F08636D21C2}"/>
                </a:ext>
              </a:extLst>
            </p:cNvPr>
            <p:cNvSpPr/>
            <p:nvPr/>
          </p:nvSpPr>
          <p:spPr bwMode="auto">
            <a:xfrm>
              <a:off x="5090979" y="3326039"/>
              <a:ext cx="1512000" cy="504000"/>
            </a:xfrm>
            <a:prstGeom prst="rect">
              <a:avLst/>
            </a:prstGeom>
            <a:solidFill>
              <a:srgbClr val="99CC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스마트헬스케어 </a:t>
              </a:r>
              <a:endParaRPr kumimoji="0" lang="en-US" altLang="ko-KR" sz="1600" b="1" kern="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생태계 조성</a:t>
              </a: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D71C3210-B4FC-4FD3-B304-699674FA9D1F}"/>
                </a:ext>
              </a:extLst>
            </p:cNvPr>
            <p:cNvSpPr/>
            <p:nvPr/>
          </p:nvSpPr>
          <p:spPr bwMode="auto">
            <a:xfrm>
              <a:off x="5091903" y="4500845"/>
              <a:ext cx="1512000" cy="504000"/>
            </a:xfrm>
            <a:prstGeom prst="rect">
              <a:avLst/>
            </a:prstGeom>
            <a:solidFill>
              <a:srgbClr val="99CC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실증 플랫폼</a:t>
              </a:r>
              <a:br>
                <a:rPr kumimoji="0" lang="en-US" altLang="ko-KR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kumimoji="0" lang="ko-KR" altLang="en-US" sz="1600" b="1" kern="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구축∙확대</a:t>
              </a:r>
              <a:endParaRPr kumimoji="0" lang="ko-KR" altLang="en-US" sz="1600" b="1" kern="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06BB15B8-AA43-432D-AE23-4A45A13E50C3}"/>
                </a:ext>
              </a:extLst>
            </p:cNvPr>
            <p:cNvSpPr/>
            <p:nvPr/>
          </p:nvSpPr>
          <p:spPr bwMode="auto">
            <a:xfrm>
              <a:off x="5091903" y="5086522"/>
              <a:ext cx="1512000" cy="504000"/>
            </a:xfrm>
            <a:prstGeom prst="rect">
              <a:avLst/>
            </a:prstGeom>
            <a:solidFill>
              <a:srgbClr val="99CC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600" b="1" kern="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항노화∙고령산업</a:t>
              </a: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kumimoji="0" lang="en-US" altLang="ko-KR" sz="1600" b="1" kern="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기업 지원</a:t>
              </a: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9804F4CF-AC90-4445-ACFF-8B0A77E6B011}"/>
                </a:ext>
              </a:extLst>
            </p:cNvPr>
            <p:cNvSpPr/>
            <p:nvPr/>
          </p:nvSpPr>
          <p:spPr bwMode="auto">
            <a:xfrm>
              <a:off x="5091903" y="5683774"/>
              <a:ext cx="1512000" cy="504000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600" b="1" kern="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의료바이오</a:t>
              </a:r>
              <a:br>
                <a:rPr kumimoji="0" lang="en-US" altLang="ko-KR" sz="1600" b="1" kern="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kumimoji="0" lang="ko-KR" altLang="en-US" sz="1600" b="1" kern="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산업 육성</a:t>
              </a:r>
            </a:p>
          </p:txBody>
        </p:sp>
        <p:sp>
          <p:nvSpPr>
            <p:cNvPr id="29" name="사각형: 둥근 모서리 16">
              <a:extLst>
                <a:ext uri="{FF2B5EF4-FFF2-40B4-BE49-F238E27FC236}">
                  <a16:creationId xmlns:a16="http://schemas.microsoft.com/office/drawing/2014/main" id="{980CACB4-326D-4803-A312-59BCC45DFA58}"/>
                </a:ext>
              </a:extLst>
            </p:cNvPr>
            <p:cNvSpPr/>
            <p:nvPr/>
          </p:nvSpPr>
          <p:spPr bwMode="auto">
            <a:xfrm>
              <a:off x="6661951" y="3326039"/>
              <a:ext cx="3195866" cy="503999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rIns="36000" rtlCol="0" anchor="ctr"/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ko-KR" altLang="en-US" sz="1600" spc="-15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디지털</a:t>
              </a:r>
              <a:r>
                <a:rPr kumimoji="0" lang="ko-KR" altLang="en-US" sz="1600" kern="0" spc="-15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∙</a:t>
              </a:r>
              <a:r>
                <a:rPr lang="ko-KR" altLang="en-US" sz="1600" spc="-15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융복합</a:t>
              </a:r>
              <a:r>
                <a:rPr lang="ko-KR" altLang="en-US" sz="1600" spc="-15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기술의 헬스케어 산업 육성</a:t>
              </a:r>
            </a:p>
          </p:txBody>
        </p:sp>
        <p:sp>
          <p:nvSpPr>
            <p:cNvPr id="30" name="사각형: 둥근 모서리 17">
              <a:extLst>
                <a:ext uri="{FF2B5EF4-FFF2-40B4-BE49-F238E27FC236}">
                  <a16:creationId xmlns:a16="http://schemas.microsoft.com/office/drawing/2014/main" id="{8851C832-6CE9-45C9-8398-75D7E9BA900F}"/>
                </a:ext>
              </a:extLst>
            </p:cNvPr>
            <p:cNvSpPr/>
            <p:nvPr/>
          </p:nvSpPr>
          <p:spPr bwMode="auto">
            <a:xfrm>
              <a:off x="6660233" y="4513630"/>
              <a:ext cx="3023766" cy="503999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rIns="36000" rtlCol="0" anchor="ctr"/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헬스케어 서비스 플랫폼 구축 및 실증기반 확대</a:t>
              </a:r>
            </a:p>
          </p:txBody>
        </p:sp>
        <p:sp>
          <p:nvSpPr>
            <p:cNvPr id="31" name="사각형: 둥근 모서리 18">
              <a:extLst>
                <a:ext uri="{FF2B5EF4-FFF2-40B4-BE49-F238E27FC236}">
                  <a16:creationId xmlns:a16="http://schemas.microsoft.com/office/drawing/2014/main" id="{9FA7632C-46FC-4F5A-A25E-F30D9462D0F5}"/>
                </a:ext>
              </a:extLst>
            </p:cNvPr>
            <p:cNvSpPr/>
            <p:nvPr/>
          </p:nvSpPr>
          <p:spPr bwMode="auto">
            <a:xfrm>
              <a:off x="6664672" y="5086523"/>
              <a:ext cx="3195866" cy="503999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rIns="36000" rtlCol="0" anchor="ctr"/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ko-KR" altLang="en-US" sz="1600" spc="-15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전주기</a:t>
              </a:r>
              <a:r>
                <a:rPr lang="ko-KR" altLang="en-US" sz="1600" spc="-15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기업 지원을 통한 생산 역량 강화</a:t>
              </a:r>
            </a:p>
          </p:txBody>
        </p:sp>
        <p:sp>
          <p:nvSpPr>
            <p:cNvPr id="32" name="사각형: 둥근 모서리 19">
              <a:extLst>
                <a:ext uri="{FF2B5EF4-FFF2-40B4-BE49-F238E27FC236}">
                  <a16:creationId xmlns:a16="http://schemas.microsoft.com/office/drawing/2014/main" id="{2CBDC35C-7082-4E66-ADF8-51B970CF858C}"/>
                </a:ext>
              </a:extLst>
            </p:cNvPr>
            <p:cNvSpPr/>
            <p:nvPr/>
          </p:nvSpPr>
          <p:spPr bwMode="auto">
            <a:xfrm>
              <a:off x="6660233" y="5503671"/>
              <a:ext cx="2946149" cy="1273981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rIns="36000" rtlCol="0" anchor="ctr"/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첨단재생의료 임상연구</a:t>
              </a:r>
              <a:r>
                <a:rPr lang="en-US" altLang="ko-KR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(GMP) 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구축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임상시험 대행기관 전문 인력 양성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오픈이노베이션랩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혁신형 미래의료연구센터 등 </a:t>
              </a:r>
            </a:p>
          </p:txBody>
        </p:sp>
        <p:sp>
          <p:nvSpPr>
            <p:cNvPr id="33" name="사각형: 둥근 모서리 20">
              <a:extLst>
                <a:ext uri="{FF2B5EF4-FFF2-40B4-BE49-F238E27FC236}">
                  <a16:creationId xmlns:a16="http://schemas.microsoft.com/office/drawing/2014/main" id="{139E4C48-B710-45FA-B170-C4D3AF76F605}"/>
                </a:ext>
              </a:extLst>
            </p:cNvPr>
            <p:cNvSpPr/>
            <p:nvPr/>
          </p:nvSpPr>
          <p:spPr bwMode="auto">
            <a:xfrm>
              <a:off x="462391" y="2079510"/>
              <a:ext cx="4243424" cy="576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제조업 침체</a:t>
              </a:r>
              <a:r>
                <a:rPr kumimoji="0" lang="en-US" altLang="ko-KR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높은 서비스업 의존도 탈피를 위한</a:t>
              </a:r>
              <a:br>
                <a:rPr kumimoji="0" lang="en-US" altLang="ko-KR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산업구조 개편 필요</a:t>
              </a: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3E2AAA98-657A-4578-A40F-0CF3459AEFBE}"/>
                </a:ext>
              </a:extLst>
            </p:cNvPr>
            <p:cNvSpPr/>
            <p:nvPr/>
          </p:nvSpPr>
          <p:spPr bwMode="auto">
            <a:xfrm>
              <a:off x="530097" y="3947917"/>
              <a:ext cx="4104000" cy="432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경제의 서비스화 심화</a:t>
              </a: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42596A8A-DAE9-42D9-9C50-D8A3F0F2DA63}"/>
                </a:ext>
              </a:extLst>
            </p:cNvPr>
            <p:cNvSpPr/>
            <p:nvPr/>
          </p:nvSpPr>
          <p:spPr bwMode="auto">
            <a:xfrm>
              <a:off x="530097" y="2882657"/>
              <a:ext cx="4104000" cy="432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제조업 지역내 총생산 성장기여율 감소세</a:t>
              </a: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578D111F-3B9E-408C-9017-DC46047D4579}"/>
                </a:ext>
              </a:extLst>
            </p:cNvPr>
            <p:cNvSpPr/>
            <p:nvPr/>
          </p:nvSpPr>
          <p:spPr bwMode="auto">
            <a:xfrm>
              <a:off x="530097" y="5013176"/>
              <a:ext cx="4104000" cy="432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auto" latinLnBrk="1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부산시는 </a:t>
              </a:r>
              <a:r>
                <a:rPr kumimoji="0" lang="en-US" altLang="ko-KR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9</a:t>
              </a: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대 전략산업 선정</a:t>
              </a:r>
              <a:r>
                <a:rPr kumimoji="0" lang="en-US" altLang="ko-KR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kumimoji="0" lang="ko-KR" altLang="en-US" sz="1600" b="1" kern="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육성 추진</a:t>
              </a:r>
            </a:p>
          </p:txBody>
        </p:sp>
        <p:sp>
          <p:nvSpPr>
            <p:cNvPr id="37" name="사각형: 둥근 모서리 24">
              <a:extLst>
                <a:ext uri="{FF2B5EF4-FFF2-40B4-BE49-F238E27FC236}">
                  <a16:creationId xmlns:a16="http://schemas.microsoft.com/office/drawing/2014/main" id="{FCCB4356-8698-4351-8E9D-798ECE8A0AB0}"/>
                </a:ext>
              </a:extLst>
            </p:cNvPr>
            <p:cNvSpPr/>
            <p:nvPr/>
          </p:nvSpPr>
          <p:spPr bwMode="auto">
            <a:xfrm>
              <a:off x="530097" y="3394862"/>
              <a:ext cx="4104000" cy="322170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rIns="36000" rtlCol="0" anchor="ctr"/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반면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서비스업은 성장기여율은 증가세</a:t>
              </a:r>
              <a:endPara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8" name="사각형: 둥근 모서리 25">
              <a:extLst>
                <a:ext uri="{FF2B5EF4-FFF2-40B4-BE49-F238E27FC236}">
                  <a16:creationId xmlns:a16="http://schemas.microsoft.com/office/drawing/2014/main" id="{9CAC4192-29A7-4542-99D3-AA45E17A4FE2}"/>
                </a:ext>
              </a:extLst>
            </p:cNvPr>
            <p:cNvSpPr/>
            <p:nvPr/>
          </p:nvSpPr>
          <p:spPr bwMode="auto">
            <a:xfrm>
              <a:off x="530097" y="4471760"/>
              <a:ext cx="4104000" cy="325392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rIns="36000" rtlCol="0" anchor="ctr"/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2020</a:t>
              </a: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 서비스업 비중 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73.6%(</a:t>
              </a: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전국 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63.2%)</a:t>
              </a:r>
            </a:p>
          </p:txBody>
        </p:sp>
        <p:sp>
          <p:nvSpPr>
            <p:cNvPr id="39" name="사각형: 둥근 모서리 26">
              <a:extLst>
                <a:ext uri="{FF2B5EF4-FFF2-40B4-BE49-F238E27FC236}">
                  <a16:creationId xmlns:a16="http://schemas.microsoft.com/office/drawing/2014/main" id="{85BE846B-2839-4C1C-83DF-EA2FDAE9D5CE}"/>
                </a:ext>
              </a:extLst>
            </p:cNvPr>
            <p:cNvSpPr/>
            <p:nvPr/>
          </p:nvSpPr>
          <p:spPr bwMode="auto">
            <a:xfrm>
              <a:off x="530097" y="5526062"/>
              <a:ext cx="4104000" cy="755072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rIns="36000" rtlCol="0" anchor="ctr"/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해양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금융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문화관광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미래모빌리티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융합 부품소재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라이프스타일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디지털테크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에너지테크</a:t>
              </a:r>
              <a:r>
                <a:rPr lang="en-US" altLang="ko-KR" sz="16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바이오헬스</a:t>
              </a:r>
              <a:endParaRPr lang="en-US" altLang="ko-K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cxnSp>
          <p:nvCxnSpPr>
            <p:cNvPr id="40" name="직선 화살표 연결선 39">
              <a:extLst>
                <a:ext uri="{FF2B5EF4-FFF2-40B4-BE49-F238E27FC236}">
                  <a16:creationId xmlns:a16="http://schemas.microsoft.com/office/drawing/2014/main" id="{8ADC6D1B-F53A-424F-9EA8-93F709D98175}"/>
                </a:ext>
              </a:extLst>
            </p:cNvPr>
            <p:cNvCxnSpPr>
              <a:cxnSpLocks/>
              <a:stCxn id="33" idx="3"/>
              <a:endCxn id="23" idx="1"/>
            </p:cNvCxnSpPr>
            <p:nvPr/>
          </p:nvCxnSpPr>
          <p:spPr bwMode="auto">
            <a:xfrm>
              <a:off x="4705815" y="2367510"/>
              <a:ext cx="386088" cy="0"/>
            </a:xfrm>
            <a:prstGeom prst="straightConnector1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2C7CD9EA-8BC3-4BB8-A5D1-A97B55E58B72}"/>
              </a:ext>
            </a:extLst>
          </p:cNvPr>
          <p:cNvSpPr/>
          <p:nvPr/>
        </p:nvSpPr>
        <p:spPr bwMode="auto">
          <a:xfrm>
            <a:off x="6231452" y="3570843"/>
            <a:ext cx="1838414" cy="504000"/>
          </a:xfrm>
          <a:prstGeom prst="rect">
            <a:avLst/>
          </a:prstGeom>
          <a:solidFill>
            <a:srgbClr val="99CCFF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72000" tIns="36000" rIns="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kern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치의학</a:t>
            </a:r>
            <a:r>
              <a:rPr kumimoji="0" lang="en-US" altLang="ko-KR" sz="16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0" lang="ko-KR" altLang="en-US" sz="1600" b="1" kern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뷰티산업</a:t>
            </a:r>
            <a:endParaRPr kumimoji="0" lang="en-US" altLang="ko-KR" sz="1600" b="1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eaLnBrk="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육성</a:t>
            </a:r>
          </a:p>
        </p:txBody>
      </p:sp>
      <p:sp>
        <p:nvSpPr>
          <p:cNvPr id="42" name="사각형: 둥근 모서리 31">
            <a:extLst>
              <a:ext uri="{FF2B5EF4-FFF2-40B4-BE49-F238E27FC236}">
                <a16:creationId xmlns:a16="http://schemas.microsoft.com/office/drawing/2014/main" id="{E83D09FC-12E1-4B84-A8F1-00400687B88F}"/>
              </a:ext>
            </a:extLst>
          </p:cNvPr>
          <p:cNvSpPr/>
          <p:nvPr/>
        </p:nvSpPr>
        <p:spPr bwMode="auto">
          <a:xfrm>
            <a:off x="8139518" y="3593715"/>
            <a:ext cx="3401899" cy="503999"/>
          </a:xfrm>
          <a:prstGeom prst="roundRect">
            <a:avLst>
              <a:gd name="adj" fmla="val 0"/>
            </a:avLst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rIns="36000" rtlCol="0" anchor="ctr"/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치과소재부품 고도화 및 신제품개발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인증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표준품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개발 등</a:t>
            </a:r>
          </a:p>
        </p:txBody>
      </p:sp>
      <p:sp>
        <p:nvSpPr>
          <p:cNvPr id="44" name="모서리가 둥근 직사각형 43"/>
          <p:cNvSpPr/>
          <p:nvPr/>
        </p:nvSpPr>
        <p:spPr>
          <a:xfrm>
            <a:off x="6158141" y="5271360"/>
            <a:ext cx="5504084" cy="1049785"/>
          </a:xfrm>
          <a:prstGeom prst="roundRect">
            <a:avLst>
              <a:gd name="adj" fmla="val 2966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8AB382D-3795-A923-A524-A1FA08B51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9710" y="6364596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-10232"/>
            <a:ext cx="1849249" cy="7222939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</a:t>
            </a: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실시기관</a:t>
            </a: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지정 신청</a:t>
            </a: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공고문</a:t>
            </a: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보건복지부</a:t>
            </a: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공고자료</a:t>
            </a: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(‘2025)</a:t>
            </a:r>
          </a:p>
          <a:p>
            <a:pPr algn="ctr">
              <a:lnSpc>
                <a:spcPct val="150000"/>
              </a:lnSpc>
            </a:pP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ko-KR" altLang="en-US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954BC16-BC07-4AFE-8DF5-357940CFA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23" y="447677"/>
            <a:ext cx="4218696" cy="596264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0099AF-06C5-442C-A861-5D45A2900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502" y="476149"/>
            <a:ext cx="4070692" cy="590570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A147798-A4CE-43F4-859F-DA573C68C660}"/>
              </a:ext>
            </a:extLst>
          </p:cNvPr>
          <p:cNvSpPr/>
          <p:nvPr/>
        </p:nvSpPr>
        <p:spPr>
          <a:xfrm>
            <a:off x="2078622" y="5249334"/>
            <a:ext cx="4232374" cy="1073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0FA3F09-63DD-4C7A-9F49-0BF9ADAA9BCC}"/>
              </a:ext>
            </a:extLst>
          </p:cNvPr>
          <p:cNvSpPr/>
          <p:nvPr/>
        </p:nvSpPr>
        <p:spPr>
          <a:xfrm>
            <a:off x="6477831" y="1210732"/>
            <a:ext cx="4058034" cy="3048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A7B0566-ADAA-4F3B-1539-7DA5DA306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텍스트, 번호, 스크린샷, 문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1A86B7-CB39-C892-CD5B-0D52F55F0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337" y="1082897"/>
            <a:ext cx="3623497" cy="5495474"/>
          </a:xfrm>
          <a:prstGeom prst="rect">
            <a:avLst/>
          </a:prstGeom>
        </p:spPr>
      </p:pic>
      <p:pic>
        <p:nvPicPr>
          <p:cNvPr id="10" name="그림 9" descr="텍스트, 번호, 평행, 문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F888B6-1683-2601-7AB5-AFAA44024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427" y="1101244"/>
            <a:ext cx="3666709" cy="5495474"/>
          </a:xfrm>
          <a:prstGeom prst="rect">
            <a:avLst/>
          </a:prstGeom>
        </p:spPr>
      </p:pic>
      <p:pic>
        <p:nvPicPr>
          <p:cNvPr id="4" name="그림 3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52941F-AEA4-DAD8-740E-4070671C9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00" y="769714"/>
            <a:ext cx="4351728" cy="5827004"/>
          </a:xfrm>
          <a:prstGeom prst="rect">
            <a:avLst/>
          </a:prstGeom>
        </p:spPr>
      </p:pic>
      <p:sp>
        <p:nvSpPr>
          <p:cNvPr id="5" name="모서리가 둥근 직사각형 2055">
            <a:extLst>
              <a:ext uri="{FF2B5EF4-FFF2-40B4-BE49-F238E27FC236}">
                <a16:creationId xmlns:a16="http://schemas.microsoft.com/office/drawing/2014/main" id="{158C957F-C5BD-755C-3F89-9037C9CB8EF1}"/>
              </a:ext>
            </a:extLst>
          </p:cNvPr>
          <p:cNvSpPr/>
          <p:nvPr/>
        </p:nvSpPr>
        <p:spPr>
          <a:xfrm>
            <a:off x="145449" y="1909837"/>
            <a:ext cx="4351726" cy="259883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F0"/>
            </a:solidFill>
            <a:prstDash val="solid"/>
            <a:bevel/>
          </a:ln>
        </p:spPr>
        <p:txBody>
          <a:bodyPr wrap="square" lIns="0" tIns="0" rIns="0" bIns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doni MT Black"/>
              <a:ea typeface="HY동녘M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1428" y="824842"/>
            <a:ext cx="3670911" cy="259734"/>
          </a:xfrm>
          <a:prstGeom prst="rect">
            <a:avLst/>
          </a:prstGeom>
        </p:spPr>
      </p:pic>
      <p:sp>
        <p:nvSpPr>
          <p:cNvPr id="15" name="모서리가 둥근 직사각형 2055">
            <a:extLst>
              <a:ext uri="{FF2B5EF4-FFF2-40B4-BE49-F238E27FC236}">
                <a16:creationId xmlns:a16="http://schemas.microsoft.com/office/drawing/2014/main" id="{158C957F-C5BD-755C-3F89-9037C9CB8EF1}"/>
              </a:ext>
            </a:extLst>
          </p:cNvPr>
          <p:cNvSpPr/>
          <p:nvPr/>
        </p:nvSpPr>
        <p:spPr>
          <a:xfrm>
            <a:off x="119030" y="6006149"/>
            <a:ext cx="4386649" cy="259883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F0"/>
            </a:solidFill>
            <a:prstDash val="solid"/>
            <a:bevel/>
          </a:ln>
        </p:spPr>
        <p:txBody>
          <a:bodyPr wrap="square" lIns="0" tIns="0" rIns="0" bIns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doni MT Black"/>
              <a:ea typeface="HY동녘M"/>
              <a:cs typeface="+mn-cs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83175" y="823163"/>
            <a:ext cx="3670911" cy="25973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683DDE3-219E-882B-127E-AB42D4D4E26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327" y="1589934"/>
            <a:ext cx="3670911" cy="27276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683DDE3-219E-882B-127E-AB42D4D4E26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34681" y="1854305"/>
            <a:ext cx="3615153" cy="27276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683DDE3-219E-882B-127E-AB42D4D4E26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99917" y="3440334"/>
            <a:ext cx="3676335" cy="272769"/>
          </a:xfrm>
          <a:prstGeom prst="rect">
            <a:avLst/>
          </a:prstGeom>
        </p:spPr>
      </p:pic>
      <p:sp>
        <p:nvSpPr>
          <p:cNvPr id="20" name="모서리가 둥근 직사각형 2055">
            <a:extLst>
              <a:ext uri="{FF2B5EF4-FFF2-40B4-BE49-F238E27FC236}">
                <a16:creationId xmlns:a16="http://schemas.microsoft.com/office/drawing/2014/main" id="{158C957F-C5BD-755C-3F89-9037C9CB8EF1}"/>
              </a:ext>
            </a:extLst>
          </p:cNvPr>
          <p:cNvSpPr/>
          <p:nvPr/>
        </p:nvSpPr>
        <p:spPr>
          <a:xfrm>
            <a:off x="8337393" y="2337796"/>
            <a:ext cx="3612441" cy="259883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F0"/>
            </a:solidFill>
            <a:prstDash val="solid"/>
            <a:bevel/>
          </a:ln>
        </p:spPr>
        <p:txBody>
          <a:bodyPr wrap="square" lIns="0" tIns="0" rIns="0" bIns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doni MT Black"/>
              <a:ea typeface="HY동녘M"/>
              <a:cs typeface="+mn-cs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145448" y="6006149"/>
            <a:ext cx="4351726" cy="294924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309" y="163670"/>
            <a:ext cx="692009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 지정 현황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(26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년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월 기준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7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텍스트, 번호, 문서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142F710-0395-4E19-EBE7-C158AF2A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963" y="990441"/>
            <a:ext cx="3769411" cy="5698593"/>
          </a:xfrm>
          <a:prstGeom prst="rect">
            <a:avLst/>
          </a:prstGeom>
        </p:spPr>
      </p:pic>
      <p:pic>
        <p:nvPicPr>
          <p:cNvPr id="10" name="그림 9" descr="텍스트, 스크린샷, 번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6F6602-C832-FB33-D704-419AF150D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866" y="998582"/>
            <a:ext cx="3757391" cy="5682313"/>
          </a:xfrm>
          <a:prstGeom prst="rect">
            <a:avLst/>
          </a:prstGeom>
        </p:spPr>
      </p:pic>
      <p:pic>
        <p:nvPicPr>
          <p:cNvPr id="6" name="그림 5" descr="텍스트, 스크린샷, 번호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D03426-A343-393D-78FC-FE25AF4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13" y="1012017"/>
            <a:ext cx="3733854" cy="568231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9E48020-CABC-5473-CEBD-88047D272C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650" y="1314258"/>
            <a:ext cx="3691777" cy="27612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9652" y="735896"/>
            <a:ext cx="3691775" cy="276121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54447" y="735896"/>
            <a:ext cx="3731562" cy="28063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9E48020-CABC-5473-CEBD-88047D272C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649" y="1547065"/>
            <a:ext cx="3704117" cy="25740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9E48020-CABC-5473-CEBD-88047D272C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0951" y="4495557"/>
            <a:ext cx="3691777" cy="257404"/>
          </a:xfrm>
          <a:prstGeom prst="rect">
            <a:avLst/>
          </a:prstGeom>
        </p:spPr>
      </p:pic>
      <p:sp>
        <p:nvSpPr>
          <p:cNvPr id="24" name="모서리가 둥근 직사각형 2055">
            <a:extLst>
              <a:ext uri="{FF2B5EF4-FFF2-40B4-BE49-F238E27FC236}">
                <a16:creationId xmlns:a16="http://schemas.microsoft.com/office/drawing/2014/main" id="{158C957F-C5BD-755C-3F89-9037C9CB8EF1}"/>
              </a:ext>
            </a:extLst>
          </p:cNvPr>
          <p:cNvSpPr/>
          <p:nvPr/>
        </p:nvSpPr>
        <p:spPr>
          <a:xfrm>
            <a:off x="344309" y="1053093"/>
            <a:ext cx="3691775" cy="257404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F0"/>
            </a:solidFill>
            <a:prstDash val="solid"/>
            <a:bevel/>
          </a:ln>
        </p:spPr>
        <p:txBody>
          <a:bodyPr wrap="square" lIns="0" tIns="0" rIns="0" bIns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doni MT Black"/>
              <a:ea typeface="HY동녘M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09E48020-CABC-5473-CEBD-88047D272C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44132" y="1535029"/>
            <a:ext cx="3740338" cy="28147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9E48020-CABC-5473-CEBD-88047D272C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32230" y="2960758"/>
            <a:ext cx="3742894" cy="249417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9E48020-CABC-5473-CEBD-88047D272C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48006" y="4431742"/>
            <a:ext cx="3742905" cy="28147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9E48020-CABC-5473-CEBD-88047D272C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35666" y="2219522"/>
            <a:ext cx="3754249" cy="281476"/>
          </a:xfrm>
          <a:prstGeom prst="rect">
            <a:avLst/>
          </a:prstGeom>
        </p:spPr>
      </p:pic>
      <p:sp>
        <p:nvSpPr>
          <p:cNvPr id="37" name="모서리가 둥근 직사각형 36"/>
          <p:cNvSpPr/>
          <p:nvPr/>
        </p:nvSpPr>
        <p:spPr>
          <a:xfrm>
            <a:off x="4254447" y="1535029"/>
            <a:ext cx="3771753" cy="243861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09E48020-CABC-5473-CEBD-88047D272C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6567" y="1978296"/>
            <a:ext cx="3774344" cy="281476"/>
          </a:xfrm>
          <a:prstGeom prst="rect">
            <a:avLst/>
          </a:prstGeom>
        </p:spPr>
      </p:pic>
      <p:sp>
        <p:nvSpPr>
          <p:cNvPr id="40" name="모서리가 둥근 직사각형 39"/>
          <p:cNvSpPr/>
          <p:nvPr/>
        </p:nvSpPr>
        <p:spPr>
          <a:xfrm>
            <a:off x="4235666" y="2006385"/>
            <a:ext cx="3755245" cy="243861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4309" y="163670"/>
            <a:ext cx="679944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 지정 현황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(26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년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월 기준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94066" y="709792"/>
            <a:ext cx="3761460" cy="27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모서리가 둥근 직사각형 34"/>
          <p:cNvSpPr/>
          <p:nvPr/>
        </p:nvSpPr>
        <p:spPr>
          <a:xfrm>
            <a:off x="8182149" y="3442264"/>
            <a:ext cx="3750690" cy="278296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09E48020-CABC-5473-CEBD-88047D272C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98135" y="1981476"/>
            <a:ext cx="3757391" cy="278296"/>
          </a:xfrm>
          <a:prstGeom prst="rect">
            <a:avLst/>
          </a:prstGeom>
        </p:spPr>
      </p:pic>
      <p:sp>
        <p:nvSpPr>
          <p:cNvPr id="11" name="모서리가 둥근 직사각형 43"/>
          <p:cNvSpPr/>
          <p:nvPr/>
        </p:nvSpPr>
        <p:spPr>
          <a:xfrm>
            <a:off x="289913" y="5956213"/>
            <a:ext cx="3742905" cy="256365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94F2B49-FA93-E731-09CA-C87E2A01FD1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94066" y="3438427"/>
            <a:ext cx="3757391" cy="27829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BB250F4-01B7-C72C-3823-FCF318D8C7C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20119" y="5902226"/>
            <a:ext cx="3757391" cy="278296"/>
          </a:xfrm>
          <a:prstGeom prst="rect">
            <a:avLst/>
          </a:prstGeom>
        </p:spPr>
      </p:pic>
      <p:sp>
        <p:nvSpPr>
          <p:cNvPr id="3" name="모서리가 둥근 직사각형 39">
            <a:extLst>
              <a:ext uri="{FF2B5EF4-FFF2-40B4-BE49-F238E27FC236}">
                <a16:creationId xmlns:a16="http://schemas.microsoft.com/office/drawing/2014/main" id="{A77789F6-360C-3CA7-8CFC-1D74C2A757A1}"/>
              </a:ext>
            </a:extLst>
          </p:cNvPr>
          <p:cNvSpPr/>
          <p:nvPr/>
        </p:nvSpPr>
        <p:spPr>
          <a:xfrm>
            <a:off x="4230663" y="5919443"/>
            <a:ext cx="3755245" cy="243861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93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64E5F63-2EAF-8672-30F9-EB5CAD795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746" y="1037798"/>
            <a:ext cx="3917664" cy="5344148"/>
          </a:xfrm>
          <a:prstGeom prst="rect">
            <a:avLst/>
          </a:prstGeom>
        </p:spPr>
      </p:pic>
      <p:pic>
        <p:nvPicPr>
          <p:cNvPr id="11" name="그림 10" descr="텍스트, 번호, 문서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EE1EC0-6CBF-6251-E1A7-0277AEAB3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761" y="1008034"/>
            <a:ext cx="3683457" cy="5373912"/>
          </a:xfrm>
          <a:prstGeom prst="rect">
            <a:avLst/>
          </a:prstGeom>
        </p:spPr>
      </p:pic>
      <p:pic>
        <p:nvPicPr>
          <p:cNvPr id="6" name="그림 5" descr="텍스트, 번호, 스크린샷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4AF98C-0DB8-7597-7E3A-9847E383B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88" y="1037798"/>
            <a:ext cx="3741097" cy="534414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C64951B-6505-A42A-4F93-18790AA09A3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9652" y="735896"/>
            <a:ext cx="3691775" cy="27612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D5D0448-21B3-8A5D-92D7-72C89379424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0112" y="731913"/>
            <a:ext cx="3691775" cy="276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0928DF-28A7-45AB-0165-AEA60554E8A1}"/>
              </a:ext>
            </a:extLst>
          </p:cNvPr>
          <p:cNvSpPr txBox="1"/>
          <p:nvPr/>
        </p:nvSpPr>
        <p:spPr>
          <a:xfrm>
            <a:off x="344309" y="163670"/>
            <a:ext cx="689469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 지정 현황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(26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년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월 기준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9784513-9B2F-CB7B-4875-5464E99C6C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3180" y="2840935"/>
            <a:ext cx="3691777" cy="4821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A75961A-9A73-769F-080A-A0FF15A511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3179" y="3995782"/>
            <a:ext cx="3691777" cy="25740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3F776B4-11D1-6296-1AD6-383E7DD4F53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3179" y="4508940"/>
            <a:ext cx="3691777" cy="257404"/>
          </a:xfrm>
          <a:prstGeom prst="rect">
            <a:avLst/>
          </a:prstGeom>
        </p:spPr>
      </p:pic>
      <p:sp>
        <p:nvSpPr>
          <p:cNvPr id="17" name="모서리가 둥근 직사각형 43">
            <a:extLst>
              <a:ext uri="{FF2B5EF4-FFF2-40B4-BE49-F238E27FC236}">
                <a16:creationId xmlns:a16="http://schemas.microsoft.com/office/drawing/2014/main" id="{6CD33614-B338-029D-9793-BF7A99200BF5}"/>
              </a:ext>
            </a:extLst>
          </p:cNvPr>
          <p:cNvSpPr/>
          <p:nvPr/>
        </p:nvSpPr>
        <p:spPr>
          <a:xfrm>
            <a:off x="288842" y="3966880"/>
            <a:ext cx="3691773" cy="276122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모서리가 둥근 직사각형 43">
            <a:extLst>
              <a:ext uri="{FF2B5EF4-FFF2-40B4-BE49-F238E27FC236}">
                <a16:creationId xmlns:a16="http://schemas.microsoft.com/office/drawing/2014/main" id="{723D8719-273C-4286-12C9-29B09B0962DA}"/>
              </a:ext>
            </a:extLst>
          </p:cNvPr>
          <p:cNvSpPr/>
          <p:nvPr/>
        </p:nvSpPr>
        <p:spPr>
          <a:xfrm>
            <a:off x="293178" y="5295779"/>
            <a:ext cx="3691773" cy="198072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8D79F41-C303-0530-E2F1-EF75517A810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3179" y="5254077"/>
            <a:ext cx="3742905" cy="28147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8FCBE35-57B4-F152-5FDB-729E9455C1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0564" y="747748"/>
            <a:ext cx="3909183" cy="29238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D0FC036-5F5A-E6D4-E0BF-18D7384474D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76235" y="4130506"/>
            <a:ext cx="3909175" cy="29238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E1F83B1-AB46-2A63-7199-396C86593BB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0949" y="4508940"/>
            <a:ext cx="3691777" cy="25740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57A48506-93F8-913D-7282-63CE51653C8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91090" y="4920792"/>
            <a:ext cx="3691777" cy="52465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B79B610-991F-0E70-8A40-DC8DE6CF8E2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76235" y="4598161"/>
            <a:ext cx="3909175" cy="32263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15EF3653-366B-9A11-DCFF-4147F2DB6BA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72077" y="5102220"/>
            <a:ext cx="3926155" cy="322631"/>
          </a:xfrm>
          <a:prstGeom prst="rect">
            <a:avLst/>
          </a:prstGeom>
        </p:spPr>
      </p:pic>
      <p:sp>
        <p:nvSpPr>
          <p:cNvPr id="8" name="모서리가 둥근 직사각형 39">
            <a:extLst>
              <a:ext uri="{FF2B5EF4-FFF2-40B4-BE49-F238E27FC236}">
                <a16:creationId xmlns:a16="http://schemas.microsoft.com/office/drawing/2014/main" id="{7CD2E06F-D8CF-01D1-E231-0ACB9B41F583}"/>
              </a:ext>
            </a:extLst>
          </p:cNvPr>
          <p:cNvSpPr/>
          <p:nvPr/>
        </p:nvSpPr>
        <p:spPr>
          <a:xfrm>
            <a:off x="4271997" y="2413013"/>
            <a:ext cx="3729962" cy="243861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모서리가 둥근 직사각형 39">
            <a:extLst>
              <a:ext uri="{FF2B5EF4-FFF2-40B4-BE49-F238E27FC236}">
                <a16:creationId xmlns:a16="http://schemas.microsoft.com/office/drawing/2014/main" id="{0E00FE4B-494E-654C-9E8B-F386ED5F32C1}"/>
              </a:ext>
            </a:extLst>
          </p:cNvPr>
          <p:cNvSpPr/>
          <p:nvPr/>
        </p:nvSpPr>
        <p:spPr>
          <a:xfrm>
            <a:off x="4235666" y="4485824"/>
            <a:ext cx="3755245" cy="243861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모서리가 둥근 직사각형 39">
            <a:extLst>
              <a:ext uri="{FF2B5EF4-FFF2-40B4-BE49-F238E27FC236}">
                <a16:creationId xmlns:a16="http://schemas.microsoft.com/office/drawing/2014/main" id="{EC4E78EB-17D8-8CCF-77A4-7BEDD92F6F28}"/>
              </a:ext>
            </a:extLst>
          </p:cNvPr>
          <p:cNvSpPr/>
          <p:nvPr/>
        </p:nvSpPr>
        <p:spPr>
          <a:xfrm>
            <a:off x="4260949" y="5201582"/>
            <a:ext cx="3755245" cy="243861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모서리가 둥근 직사각형 39">
            <a:extLst>
              <a:ext uri="{FF2B5EF4-FFF2-40B4-BE49-F238E27FC236}">
                <a16:creationId xmlns:a16="http://schemas.microsoft.com/office/drawing/2014/main" id="{C93E5A94-8E7B-1DC3-6D15-AD36EA0C76C4}"/>
              </a:ext>
            </a:extLst>
          </p:cNvPr>
          <p:cNvSpPr/>
          <p:nvPr/>
        </p:nvSpPr>
        <p:spPr>
          <a:xfrm>
            <a:off x="8196894" y="4637545"/>
            <a:ext cx="3888516" cy="243861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F9C3A1C0-8687-0FFB-4373-7D1670A3025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9255" y="2259839"/>
            <a:ext cx="3926155" cy="27510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2414D80-175E-614E-854A-F6E68A999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3668" y="64123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73654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332045" y="175378"/>
            <a:ext cx="605477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암치료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방법의 변화와 한계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극복의 노력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EB336AAA-7F78-4685-A361-0544468FCD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92" y="1117531"/>
            <a:ext cx="6973985" cy="540878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BC860AE-BB4A-4232-90D2-8E2C8BCE5790}"/>
              </a:ext>
            </a:extLst>
          </p:cNvPr>
          <p:cNvSpPr txBox="1"/>
          <p:nvPr/>
        </p:nvSpPr>
        <p:spPr bwMode="auto">
          <a:xfrm>
            <a:off x="1945405" y="4671855"/>
            <a:ext cx="2299957" cy="1423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외과적인 수술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(Surgery)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암세포의 성장과 전이를 막기 위해 종양과 그 부위를 절제</a:t>
            </a: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이미 전이가 된 상황에선 수술 후</a:t>
            </a: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재발의 가능성이 높음</a:t>
            </a: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endParaRPr lang="ko-KR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E78B70FE-D432-4F0F-99C7-7F5A962EA44C}"/>
              </a:ext>
            </a:extLst>
          </p:cNvPr>
          <p:cNvCxnSpPr/>
          <p:nvPr/>
        </p:nvCxnSpPr>
        <p:spPr>
          <a:xfrm>
            <a:off x="2032375" y="5367159"/>
            <a:ext cx="19685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CFFC2D-31B0-482D-92B1-013C0CDE0B06}"/>
              </a:ext>
            </a:extLst>
          </p:cNvPr>
          <p:cNvSpPr txBox="1"/>
          <p:nvPr/>
        </p:nvSpPr>
        <p:spPr bwMode="auto">
          <a:xfrm>
            <a:off x="1675789" y="2403349"/>
            <a:ext cx="2637677" cy="163121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방사선요법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(Radiation therapy)</a:t>
            </a:r>
          </a:p>
          <a:p>
            <a:pPr lvl="0" defTabSz="820400">
              <a:spcAft>
                <a:spcPts val="300"/>
              </a:spcAft>
              <a:buClr>
                <a:srgbClr val="62B1F3"/>
              </a:buClr>
            </a:pP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높은 농도의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X-ray 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나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radioactive isotopes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암세포에 쪼임</a:t>
            </a:r>
            <a:endParaRPr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defTabSz="820400">
              <a:spcAft>
                <a:spcPts val="300"/>
              </a:spcAft>
              <a:buClr>
                <a:srgbClr val="62B1F3"/>
              </a:buClr>
            </a:pPr>
            <a:endParaRPr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defTabSz="820400">
              <a:spcAft>
                <a:spcPts val="300"/>
              </a:spcAft>
              <a:buClr>
                <a:srgbClr val="62B1F3"/>
              </a:buClr>
            </a:pP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이미 전이가 된 상황에선</a:t>
            </a:r>
            <a:endParaRPr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defTabSz="820400">
              <a:spcAft>
                <a:spcPts val="300"/>
              </a:spcAft>
              <a:buClr>
                <a:srgbClr val="62B1F3"/>
              </a:buClr>
            </a:pP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치료 후 재발의 가능성이</a:t>
            </a:r>
            <a:endParaRPr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defTabSz="820400">
              <a:spcAft>
                <a:spcPts val="300"/>
              </a:spcAft>
              <a:buClr>
                <a:srgbClr val="62B1F3"/>
              </a:buClr>
            </a:pP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높으며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주변의 다른 장기에</a:t>
            </a:r>
            <a:endParaRPr lang="en-US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defTabSz="820400">
              <a:spcAft>
                <a:spcPts val="300"/>
              </a:spcAft>
              <a:buClr>
                <a:srgbClr val="62B1F3"/>
              </a:buClr>
            </a:pP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영향을</a:t>
            </a:r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줄 수도 있음</a:t>
            </a:r>
          </a:p>
        </p:txBody>
      </p: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5DDE8C20-0F13-4981-BCC4-534C4F1A4D27}"/>
              </a:ext>
            </a:extLst>
          </p:cNvPr>
          <p:cNvCxnSpPr/>
          <p:nvPr/>
        </p:nvCxnSpPr>
        <p:spPr>
          <a:xfrm>
            <a:off x="1716332" y="3104471"/>
            <a:ext cx="157684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AD72514-80D0-4178-BD35-9F5F8763B0E8}"/>
              </a:ext>
            </a:extLst>
          </p:cNvPr>
          <p:cNvSpPr txBox="1"/>
          <p:nvPr/>
        </p:nvSpPr>
        <p:spPr bwMode="auto">
          <a:xfrm>
            <a:off x="3297281" y="1113819"/>
            <a:ext cx="1993900" cy="8386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화학요법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독성이 있는 약들을 투여하여</a:t>
            </a: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암세포들을 사멸</a:t>
            </a: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54341E-C5AF-4DD7-959C-D47B707A80ED}"/>
              </a:ext>
            </a:extLst>
          </p:cNvPr>
          <p:cNvSpPr txBox="1"/>
          <p:nvPr/>
        </p:nvSpPr>
        <p:spPr bwMode="auto">
          <a:xfrm>
            <a:off x="6465977" y="1168821"/>
            <a:ext cx="2782904" cy="5847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높은 독성으로 인한 정상세포도 함께 파괴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종양전체를 파괴하지 못하는 경우 재발의</a:t>
            </a: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가능성이 매우 높음</a:t>
            </a:r>
          </a:p>
        </p:txBody>
      </p: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EF2DD436-42C3-4F85-8111-4F5A588E52B8}"/>
              </a:ext>
            </a:extLst>
          </p:cNvPr>
          <p:cNvCxnSpPr/>
          <p:nvPr/>
        </p:nvCxnSpPr>
        <p:spPr>
          <a:xfrm>
            <a:off x="8345862" y="3092428"/>
            <a:ext cx="157684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4ED3D1E-4B8B-46D2-A53B-3065B6E76F60}"/>
              </a:ext>
            </a:extLst>
          </p:cNvPr>
          <p:cNvSpPr txBox="1"/>
          <p:nvPr/>
        </p:nvSpPr>
        <p:spPr bwMode="auto">
          <a:xfrm>
            <a:off x="7857237" y="4695608"/>
            <a:ext cx="2247348" cy="13619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5.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면역치료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면역반응을 증진 또는 억제하여</a:t>
            </a:r>
            <a:endParaRPr lang="en-US" altLang="ko-KR" sz="11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질병을 치료하는 방법</a:t>
            </a:r>
            <a:endParaRPr lang="en-US" altLang="ko-KR" sz="11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1~4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비해 부작용 적음</a:t>
            </a:r>
            <a:endParaRPr lang="en-US" altLang="ko-KR" sz="11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endParaRPr lang="en-US" altLang="ko-KR" sz="5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아직 개발 단계로 높은 제조 비용</a:t>
            </a:r>
            <a:r>
              <a:rPr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복잡한 면역체계 이해 필수</a:t>
            </a:r>
            <a:endParaRPr lang="en-US" altLang="ko-KR" sz="1100" b="1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95D03DDD-F302-45D8-B89A-E1B13FD6DFE6}"/>
              </a:ext>
            </a:extLst>
          </p:cNvPr>
          <p:cNvCxnSpPr/>
          <p:nvPr/>
        </p:nvCxnSpPr>
        <p:spPr>
          <a:xfrm>
            <a:off x="7813563" y="5587491"/>
            <a:ext cx="157684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1FE8E4A-696D-4951-BAB3-77F99033EB59}"/>
              </a:ext>
            </a:extLst>
          </p:cNvPr>
          <p:cNvSpPr txBox="1"/>
          <p:nvPr/>
        </p:nvSpPr>
        <p:spPr bwMode="auto">
          <a:xfrm>
            <a:off x="4271870" y="5193782"/>
            <a:ext cx="865622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ko-KR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1800</a:t>
            </a:r>
            <a:r>
              <a:rPr lang="ko-KR" altLang="en-US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년대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7F8D932-3236-4E54-91E5-95971FC68487}"/>
              </a:ext>
            </a:extLst>
          </p:cNvPr>
          <p:cNvSpPr txBox="1"/>
          <p:nvPr/>
        </p:nvSpPr>
        <p:spPr bwMode="auto">
          <a:xfrm>
            <a:off x="3539556" y="3199426"/>
            <a:ext cx="865622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ko-KR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1900</a:t>
            </a:r>
            <a:r>
              <a:rPr lang="ko-KR" altLang="en-US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년대</a:t>
            </a:r>
            <a:endParaRPr lang="en-US" altLang="ko-KR" sz="1600" dirty="0">
              <a:solidFill>
                <a:srgbClr val="15AB9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buClr>
                <a:schemeClr val="accent1"/>
              </a:buClr>
            </a:pPr>
            <a:r>
              <a:rPr lang="ko-KR" altLang="en-US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초반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6CBCA1-D669-46FA-861E-CBC1D0B9BA2D}"/>
              </a:ext>
            </a:extLst>
          </p:cNvPr>
          <p:cNvSpPr txBox="1"/>
          <p:nvPr/>
        </p:nvSpPr>
        <p:spPr bwMode="auto">
          <a:xfrm>
            <a:off x="5379116" y="1566564"/>
            <a:ext cx="865622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ko-KR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1940</a:t>
            </a:r>
            <a:r>
              <a:rPr lang="ko-KR" altLang="en-US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년대</a:t>
            </a:r>
            <a:endParaRPr lang="en-US" altLang="ko-KR" sz="1600" dirty="0">
              <a:solidFill>
                <a:srgbClr val="15AB9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buClr>
                <a:schemeClr val="accent1"/>
              </a:buClr>
            </a:pPr>
            <a:r>
              <a:rPr lang="ko-KR" altLang="en-US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후반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1B4BF4-911B-4B04-AC8B-0E6D10FC99BF}"/>
              </a:ext>
            </a:extLst>
          </p:cNvPr>
          <p:cNvSpPr txBox="1"/>
          <p:nvPr/>
        </p:nvSpPr>
        <p:spPr bwMode="auto">
          <a:xfrm>
            <a:off x="7303796" y="3309554"/>
            <a:ext cx="865622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ko-KR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2000</a:t>
            </a:r>
            <a:r>
              <a:rPr lang="ko-KR" altLang="en-US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년대</a:t>
            </a:r>
            <a:endParaRPr lang="en-US" altLang="ko-KR" sz="1600" dirty="0">
              <a:solidFill>
                <a:srgbClr val="15AB9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CF10A25-FC9C-4688-A70B-B7B4EB31EB74}"/>
              </a:ext>
            </a:extLst>
          </p:cNvPr>
          <p:cNvSpPr txBox="1"/>
          <p:nvPr/>
        </p:nvSpPr>
        <p:spPr bwMode="auto">
          <a:xfrm>
            <a:off x="6707290" y="5180008"/>
            <a:ext cx="865622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ko-KR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2010</a:t>
            </a:r>
            <a:r>
              <a:rPr lang="ko-KR" altLang="en-US" sz="1600" dirty="0">
                <a:solidFill>
                  <a:srgbClr val="15AB9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년대</a:t>
            </a:r>
            <a:endParaRPr lang="en-US" altLang="ko-KR" sz="1600" dirty="0">
              <a:solidFill>
                <a:srgbClr val="15AB9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745CE415-E15B-47D5-94F6-932480636798}"/>
              </a:ext>
            </a:extLst>
          </p:cNvPr>
          <p:cNvSpPr/>
          <p:nvPr/>
        </p:nvSpPr>
        <p:spPr>
          <a:xfrm>
            <a:off x="4120270" y="1101065"/>
            <a:ext cx="1366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(Chemotherapy)</a:t>
            </a: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35A62334-6831-4CDA-8F1F-B64D85CC8CED}"/>
              </a:ext>
            </a:extLst>
          </p:cNvPr>
          <p:cNvSpPr/>
          <p:nvPr/>
        </p:nvSpPr>
        <p:spPr>
          <a:xfrm>
            <a:off x="8694195" y="4664148"/>
            <a:ext cx="14670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(Immunotherapy)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A8C4FE8-3264-451C-BD85-789E0B1B1489}"/>
              </a:ext>
            </a:extLst>
          </p:cNvPr>
          <p:cNvSpPr txBox="1"/>
          <p:nvPr/>
        </p:nvSpPr>
        <p:spPr bwMode="auto">
          <a:xfrm>
            <a:off x="8345862" y="2354840"/>
            <a:ext cx="2918972" cy="13849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표적 </a:t>
            </a:r>
            <a:r>
              <a:rPr lang="ko-KR" alt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항암제요법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(Targeted Drugs)</a:t>
            </a: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암세포 성장에 관여하는 표적유전자를 </a:t>
            </a: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막을 수 있는 약을 투여</a:t>
            </a: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endParaRPr lang="en-US" altLang="ko-KR" sz="1100" dirty="0">
              <a:solidFill>
                <a:schemeClr val="tx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표적유전자가 있는 암세포만 투여 가능하며</a:t>
            </a:r>
            <a:r>
              <a:rPr lang="en-US" altLang="ko-K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투여 후 체내 잔존 기간이 짧아 재발의 가능성이 높음</a:t>
            </a:r>
          </a:p>
        </p:txBody>
      </p:sp>
      <p:sp>
        <p:nvSpPr>
          <p:cNvPr id="70" name="Rectangle 32">
            <a:extLst>
              <a:ext uri="{FF2B5EF4-FFF2-40B4-BE49-F238E27FC236}">
                <a16:creationId xmlns:a16="http://schemas.microsoft.com/office/drawing/2014/main" id="{1E4BF8B8-C390-466D-BB9D-693648B61E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54191" y="3614921"/>
            <a:ext cx="4912025" cy="80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600" kern="0" dirty="0">
                <a:solidFill>
                  <a:srgbClr val="CC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재발</a:t>
            </a:r>
            <a:r>
              <a:rPr lang="en-US" altLang="ko-KR" sz="1600" kern="0" dirty="0">
                <a:solidFill>
                  <a:srgbClr val="CC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600" kern="0" dirty="0">
                <a:solidFill>
                  <a:srgbClr val="CC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전이 한계</a:t>
            </a:r>
            <a:endParaRPr lang="en-US" altLang="ko-KR" sz="1600" kern="0" dirty="0">
              <a:solidFill>
                <a:srgbClr val="CC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ko-KR" sz="1200" kern="0" dirty="0">
              <a:solidFill>
                <a:srgbClr val="CC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600" kern="0" dirty="0">
                <a:solidFill>
                  <a:srgbClr val="CC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사망원인 </a:t>
            </a:r>
            <a:r>
              <a:rPr lang="en-US" altLang="ko-KR" sz="1600" kern="0" dirty="0">
                <a:solidFill>
                  <a:srgbClr val="CC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kern="0" dirty="0">
                <a:solidFill>
                  <a:srgbClr val="CC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</a:t>
            </a:r>
            <a:r>
              <a:rPr lang="ko-KR" altLang="en-US" sz="1600" kern="0" dirty="0">
                <a:solidFill>
                  <a:srgbClr val="ED841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kern="0" dirty="0">
                <a:solidFill>
                  <a:srgbClr val="35567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“암” </a:t>
            </a:r>
            <a:r>
              <a:rPr lang="en-US" altLang="ko-KR" sz="1600" kern="0" dirty="0">
                <a:solidFill>
                  <a:srgbClr val="35567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(3</a:t>
            </a:r>
            <a:r>
              <a:rPr lang="ko-KR" altLang="en-US" sz="1600" kern="0" dirty="0">
                <a:solidFill>
                  <a:srgbClr val="35567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명 중 </a:t>
            </a:r>
            <a:r>
              <a:rPr lang="en-US" altLang="ko-KR" sz="1600" kern="0" dirty="0">
                <a:solidFill>
                  <a:srgbClr val="35567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kern="0" dirty="0">
                <a:solidFill>
                  <a:srgbClr val="35567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명 </a:t>
            </a:r>
            <a:r>
              <a:rPr lang="ko-KR" altLang="en-US" sz="1600" kern="0" dirty="0" err="1">
                <a:solidFill>
                  <a:srgbClr val="35567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암발생</a:t>
            </a:r>
            <a:r>
              <a:rPr lang="en-US" altLang="ko-KR" sz="1600" kern="0" dirty="0">
                <a:solidFill>
                  <a:srgbClr val="35567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71" name="육각형 70"/>
          <p:cNvSpPr/>
          <p:nvPr/>
        </p:nvSpPr>
        <p:spPr>
          <a:xfrm>
            <a:off x="2351545" y="1080092"/>
            <a:ext cx="868191" cy="729314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2" name="육각형 71"/>
          <p:cNvSpPr/>
          <p:nvPr/>
        </p:nvSpPr>
        <p:spPr>
          <a:xfrm>
            <a:off x="780464" y="2403349"/>
            <a:ext cx="807103" cy="688342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3" name="육각형 72"/>
          <p:cNvSpPr/>
          <p:nvPr/>
        </p:nvSpPr>
        <p:spPr>
          <a:xfrm>
            <a:off x="980692" y="4628508"/>
            <a:ext cx="847737" cy="738651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6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4" name="육각형 73"/>
          <p:cNvSpPr/>
          <p:nvPr/>
        </p:nvSpPr>
        <p:spPr>
          <a:xfrm>
            <a:off x="10157477" y="4705314"/>
            <a:ext cx="1526870" cy="1315254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7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prstClr val="white"/>
              </a:solidFill>
              <a:effectLst/>
              <a:uLnTx/>
              <a:uFillTx/>
              <a:latin typeface="Bodoni MT Black"/>
              <a:ea typeface="휴먼옛체"/>
            </a:endParaRPr>
          </a:p>
        </p:txBody>
      </p:sp>
      <p:grpSp>
        <p:nvGrpSpPr>
          <p:cNvPr id="75" name="그룹 40"/>
          <p:cNvGrpSpPr/>
          <p:nvPr/>
        </p:nvGrpSpPr>
        <p:grpSpPr>
          <a:xfrm>
            <a:off x="10428176" y="4674909"/>
            <a:ext cx="998937" cy="897764"/>
            <a:chOff x="4817661" y="3716246"/>
            <a:chExt cx="1114717" cy="1051027"/>
          </a:xfrm>
        </p:grpSpPr>
        <p:pic>
          <p:nvPicPr>
            <p:cNvPr id="76" name="Google Shape;834;p30"/>
            <p:cNvPicPr/>
            <p:nvPr/>
          </p:nvPicPr>
          <p:blipFill rotWithShape="1">
            <a:blip r:embed="rId8" cstate="print">
              <a:alphaModFix/>
            </a:blip>
            <a:srcRect/>
            <a:stretch>
              <a:fillRect/>
            </a:stretch>
          </p:blipFill>
          <p:spPr>
            <a:xfrm>
              <a:off x="4817661" y="3716246"/>
              <a:ext cx="1085206" cy="10510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838;p30"/>
            <p:cNvSpPr txBox="1"/>
            <p:nvPr/>
          </p:nvSpPr>
          <p:spPr>
            <a:xfrm>
              <a:off x="4982879" y="3971829"/>
              <a:ext cx="949499" cy="43233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dirty="0"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/>
                  <a:sym typeface="Arial"/>
                </a:rPr>
                <a:t>B Cell</a:t>
              </a:r>
              <a:endParaRPr kumimoji="0" sz="1200" b="0" i="0" u="none" strike="noStrike" kern="1200" cap="none" spc="0" normalizeH="0" baseline="0" dirty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pic>
        <p:nvPicPr>
          <p:cNvPr id="78" name="Google Shape;834;p30"/>
          <p:cNvPicPr/>
          <p:nvPr/>
        </p:nvPicPr>
        <p:blipFill rotWithShape="1">
          <a:blip r:embed="rId8" cstate="print">
            <a:alphaModFix/>
          </a:blip>
          <a:srcRect/>
          <a:stretch>
            <a:fillRect/>
          </a:stretch>
        </p:blipFill>
        <p:spPr>
          <a:xfrm>
            <a:off x="10895487" y="5307036"/>
            <a:ext cx="872491" cy="747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그룹 41"/>
          <p:cNvGrpSpPr/>
          <p:nvPr/>
        </p:nvGrpSpPr>
        <p:grpSpPr>
          <a:xfrm>
            <a:off x="9942300" y="5294470"/>
            <a:ext cx="1179901" cy="804210"/>
            <a:chOff x="-733391" y="4776638"/>
            <a:chExt cx="1531317" cy="1080674"/>
          </a:xfrm>
        </p:grpSpPr>
        <p:pic>
          <p:nvPicPr>
            <p:cNvPr id="80" name="Google Shape;835;p30"/>
            <p:cNvPicPr/>
            <p:nvPr/>
          </p:nvPicPr>
          <p:blipFill rotWithShape="1">
            <a:blip r:embed="rId9" cstate="print">
              <a:alphaModFix/>
            </a:blip>
            <a:srcRect b="1060"/>
            <a:stretch>
              <a:fillRect/>
            </a:stretch>
          </p:blipFill>
          <p:spPr>
            <a:xfrm>
              <a:off x="-638785" y="4776638"/>
              <a:ext cx="1342105" cy="10806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81" name="Google Shape;839;p30"/>
            <p:cNvSpPr txBox="1"/>
            <p:nvPr/>
          </p:nvSpPr>
          <p:spPr>
            <a:xfrm>
              <a:off x="-733391" y="5065565"/>
              <a:ext cx="1531317" cy="5028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dirty="0">
                  <a:solidFill>
                    <a:srgbClr val="FFFF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/>
                  <a:sym typeface="Arial"/>
                </a:rPr>
                <a:t>NK Cell</a:t>
              </a:r>
              <a:endParaRPr kumimoji="0" sz="1100" b="0" i="0" u="none" strike="noStrike" kern="1200" cap="none" spc="0" normalizeH="0" baseline="0" dirty="0">
                <a:solidFill>
                  <a:srgbClr val="FFFF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82" name="Google Shape;838;p30"/>
          <p:cNvSpPr txBox="1"/>
          <p:nvPr/>
        </p:nvSpPr>
        <p:spPr>
          <a:xfrm>
            <a:off x="10973009" y="5505688"/>
            <a:ext cx="895130" cy="3692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sz="1800" b="1" i="0" u="none" strike="noStrike" kern="1200" cap="none" spc="0" normalizeH="0" baseline="0" dirty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  <a:sym typeface="Arial"/>
              </a:rPr>
              <a:t>T Cell</a:t>
            </a:r>
            <a:endParaRPr kumimoji="0" sz="1200" b="0" i="0" u="none" strike="noStrike" kern="1200" cap="none" spc="0" normalizeH="0" baseline="0" dirty="0"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E78B70FE-D432-4F0F-99C7-7F5A962EA44C}"/>
              </a:ext>
            </a:extLst>
          </p:cNvPr>
          <p:cNvCxnSpPr/>
          <p:nvPr/>
        </p:nvCxnSpPr>
        <p:spPr>
          <a:xfrm>
            <a:off x="6465977" y="1803973"/>
            <a:ext cx="19685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연결선 83">
            <a:extLst>
              <a:ext uri="{FF2B5EF4-FFF2-40B4-BE49-F238E27FC236}">
                <a16:creationId xmlns:a16="http://schemas.microsoft.com/office/drawing/2014/main" id="{5DDE8C20-0F13-4981-BCC4-534C4F1A4D27}"/>
              </a:ext>
            </a:extLst>
          </p:cNvPr>
          <p:cNvCxnSpPr/>
          <p:nvPr/>
        </p:nvCxnSpPr>
        <p:spPr>
          <a:xfrm>
            <a:off x="3297281" y="1803973"/>
            <a:ext cx="157684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모서리가 둥근 직사각형 84"/>
          <p:cNvSpPr/>
          <p:nvPr/>
        </p:nvSpPr>
        <p:spPr>
          <a:xfrm>
            <a:off x="7736607" y="4549995"/>
            <a:ext cx="4111355" cy="1637376"/>
          </a:xfrm>
          <a:prstGeom prst="roundRect">
            <a:avLst>
              <a:gd name="adj" fmla="val 12404"/>
            </a:avLst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89209D5-EFC1-4AAE-8C73-94EFD5901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7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8E4A64-0DB4-0592-E40D-665001D34B34}"/>
              </a:ext>
            </a:extLst>
          </p:cNvPr>
          <p:cNvSpPr txBox="1"/>
          <p:nvPr/>
        </p:nvSpPr>
        <p:spPr>
          <a:xfrm>
            <a:off x="344309" y="163670"/>
            <a:ext cx="689469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 지정 현황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(26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년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월 기준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A317E50-D1F8-9961-AF8D-60736D58C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91" y="1142645"/>
            <a:ext cx="3726611" cy="203598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44D96ED-7EF2-B370-CB1F-0E0BD8A2E9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309" y="866524"/>
            <a:ext cx="3691775" cy="27612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BFF38A7-F6DF-BAA0-FC55-53AB8612E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631" y="1615652"/>
            <a:ext cx="6268325" cy="857370"/>
          </a:xfrm>
          <a:prstGeom prst="rect">
            <a:avLst/>
          </a:prstGeom>
        </p:spPr>
      </p:pic>
      <p:sp>
        <p:nvSpPr>
          <p:cNvPr id="8" name="모서리가 둥근 직사각형 39">
            <a:extLst>
              <a:ext uri="{FF2B5EF4-FFF2-40B4-BE49-F238E27FC236}">
                <a16:creationId xmlns:a16="http://schemas.microsoft.com/office/drawing/2014/main" id="{808AC997-B481-F3DE-2F6F-8E38AD579B0B}"/>
              </a:ext>
            </a:extLst>
          </p:cNvPr>
          <p:cNvSpPr/>
          <p:nvPr/>
        </p:nvSpPr>
        <p:spPr>
          <a:xfrm>
            <a:off x="344309" y="2902510"/>
            <a:ext cx="3709193" cy="276120"/>
          </a:xfrm>
          <a:prstGeom prst="roundRect">
            <a:avLst/>
          </a:prstGeom>
          <a:noFill/>
          <a:ln w="444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3D2EC5D-2684-D491-EABC-6C4C4888D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6583" y="622767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30580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0CF993-44F4-4DF8-AC69-3C36A3711C7B}"/>
              </a:ext>
            </a:extLst>
          </p:cNvPr>
          <p:cNvSpPr txBox="1"/>
          <p:nvPr/>
        </p:nvSpPr>
        <p:spPr>
          <a:xfrm>
            <a:off x="312914" y="237834"/>
            <a:ext cx="5948186" cy="466249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ko-KR" altLang="en-US" sz="16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구축시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필요한 시설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장비</a:t>
            </a:r>
            <a:r>
              <a:rPr lang="en-US" altLang="ko-KR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및 인력 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20713"/>
              </p:ext>
            </p:extLst>
          </p:nvPr>
        </p:nvGraphicFramePr>
        <p:xfrm>
          <a:off x="312915" y="745097"/>
          <a:ext cx="11701285" cy="553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185">
                  <a:extLst>
                    <a:ext uri="{9D8B030D-6E8A-4147-A177-3AD203B41FA5}">
                      <a16:colId xmlns:a16="http://schemas.microsoft.com/office/drawing/2014/main" val="1350356870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1402865370"/>
                    </a:ext>
                  </a:extLst>
                </a:gridCol>
                <a:gridCol w="8712200">
                  <a:extLst>
                    <a:ext uri="{9D8B030D-6E8A-4147-A177-3AD203B41FA5}">
                      <a16:colId xmlns:a16="http://schemas.microsoft.com/office/drawing/2014/main" val="4054576477"/>
                    </a:ext>
                  </a:extLst>
                </a:gridCol>
              </a:tblGrid>
              <a:tr h="384044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    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세부 내용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3541831"/>
                  </a:ext>
                </a:extLst>
              </a:tr>
              <a:tr h="625528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</a:t>
                      </a:r>
                      <a:endParaRPr lang="en-US" altLang="ko-KR" sz="1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endParaRPr lang="en-US" altLang="ko-KR" sz="1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</a:t>
                      </a:r>
                      <a:r>
                        <a:rPr lang="en-US" altLang="ko-KR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</a:t>
                      </a:r>
                      <a:r>
                        <a:rPr lang="ko-KR" altLang="en-US" sz="16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인체세포</a:t>
                      </a: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 보관실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인체세포등의 보관을 위한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냉장ㆍ냉동장비</a:t>
                      </a:r>
                      <a:endParaRPr lang="en-US" altLang="ko-KR" sz="14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자동온도기록계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4360047"/>
                  </a:ext>
                </a:extLst>
              </a:tr>
              <a:tr h="37154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</a:t>
                      </a:r>
                      <a:r>
                        <a:rPr lang="en-US" altLang="ko-KR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</a:t>
                      </a:r>
                      <a:r>
                        <a:rPr lang="ko-KR" altLang="en-US" sz="16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기록보관실</a:t>
                      </a:r>
                      <a:r>
                        <a:rPr lang="en-US" altLang="ko-KR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endParaRPr lang="ko-KR" altLang="en-US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기록보고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 보관을 위한 전산장비 및 전산자료 등의 보안유지 장비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909817"/>
                  </a:ext>
                </a:extLst>
              </a:tr>
              <a:tr h="37154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</a:t>
                      </a:r>
                      <a:r>
                        <a:rPr lang="en-US" altLang="ko-KR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</a:t>
                      </a: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혈액검사 등 검사실</a:t>
                      </a:r>
                      <a:r>
                        <a:rPr lang="en-US" altLang="ko-KR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endParaRPr lang="ko-KR" altLang="en-US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혈액검사 등에 필요한 장비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9310367"/>
                  </a:ext>
                </a:extLst>
              </a:tr>
              <a:tr h="96226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라</a:t>
                      </a:r>
                      <a:r>
                        <a:rPr lang="en-US" altLang="ko-KR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</a:t>
                      </a: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임상연구용 </a:t>
                      </a:r>
                      <a:r>
                        <a:rPr lang="ko-KR" altLang="en-US" sz="16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처치실</a:t>
                      </a:r>
                      <a:endParaRPr lang="ko-KR" altLang="en-US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14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수술실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인체세포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채취ㆍ투여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 기구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기도 내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삽관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유지장치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인공호흡기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심전도 모니터링 장치 등</a:t>
                      </a:r>
                      <a:endParaRPr lang="en-US" altLang="ko-KR" sz="14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</a:t>
                      </a:r>
                      <a:r>
                        <a:rPr lang="ko-KR" altLang="en-US" sz="14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회복실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혈압측정기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심전도 모니터링 등</a:t>
                      </a:r>
                      <a:endParaRPr lang="en-US" altLang="ko-KR" sz="14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3) </a:t>
                      </a:r>
                      <a:r>
                        <a:rPr lang="ko-KR" altLang="en-US" sz="14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소독시설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인체세포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 채취와 임상연구에 사용된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물품ㆍ기구의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감염 방지를 위한 장비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181790"/>
                  </a:ext>
                </a:extLst>
              </a:tr>
              <a:tr h="98085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</a:t>
                      </a:r>
                      <a:r>
                        <a:rPr lang="en-US" altLang="ko-KR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</a:t>
                      </a:r>
                      <a:r>
                        <a:rPr lang="ko-KR" altLang="en-US" sz="16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공통기준</a:t>
                      </a:r>
                      <a:endParaRPr lang="ko-KR" altLang="en-US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각 시설 공간은 서로 분리 또는 구획 원칙</a:t>
                      </a:r>
                      <a:endParaRPr lang="en-US" altLang="ko-KR" sz="14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라목의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시설ㆍ장비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유지를 위한 </a:t>
                      </a:r>
                      <a:r>
                        <a:rPr lang="ko-KR" altLang="en-US" sz="14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공기조화장치</a:t>
                      </a:r>
                      <a:endParaRPr lang="en-US" altLang="ko-KR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기록보관실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혈액검사 등 검사실은</a:t>
                      </a:r>
                      <a:r>
                        <a:rPr lang="ko-KR" altLang="en-US" sz="1400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b="1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외부위탁 가능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1427327"/>
                  </a:ext>
                </a:extLst>
              </a:tr>
              <a:tr h="14594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</a:t>
                      </a:r>
                      <a:r>
                        <a:rPr lang="en-US" altLang="ko-KR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</a:t>
                      </a: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실시책임자</a:t>
                      </a:r>
                      <a:endParaRPr lang="en-US" altLang="ko-KR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</a:t>
                      </a:r>
                      <a:r>
                        <a:rPr lang="en-US" altLang="ko-KR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</a:t>
                      </a: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실시담당자</a:t>
                      </a:r>
                      <a:endParaRPr lang="en-US" altLang="ko-KR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</a:t>
                      </a:r>
                      <a:r>
                        <a:rPr lang="en-US" altLang="ko-KR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</a:t>
                      </a:r>
                      <a:r>
                        <a:rPr lang="ko-KR" altLang="en-US" sz="16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인체세포</a:t>
                      </a: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 관리자</a:t>
                      </a:r>
                      <a:endParaRPr lang="en-US" altLang="ko-KR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라</a:t>
                      </a:r>
                      <a:r>
                        <a:rPr lang="en-US" altLang="ko-KR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</a:t>
                      </a:r>
                      <a:r>
                        <a:rPr lang="ko-KR" altLang="en-US" sz="16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정보관리자</a:t>
                      </a:r>
                      <a:endParaRPr lang="ko-KR" altLang="en-US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각 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 이상 지정 필요</a:t>
                      </a:r>
                      <a:endParaRPr lang="en-US" altLang="ko-KR" sz="14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실시책임자ㆍ담당자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풀 중 의사 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 이상 필수 포함</a:t>
                      </a:r>
                      <a:endParaRPr lang="en-US" altLang="ko-KR" sz="14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</a:t>
                      </a: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</a:t>
                      </a:r>
                      <a:r>
                        <a:rPr lang="ko-KR" altLang="en-US" sz="14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라목의</a:t>
                      </a:r>
                      <a:r>
                        <a:rPr lang="ko-KR" altLang="en-US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인력은 복지부장관이 정하는 교육을 이수할 것</a:t>
                      </a:r>
                      <a:endParaRPr lang="en-US" altLang="ko-KR" sz="14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4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※ </a:t>
                      </a:r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인체세포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등을 </a:t>
                      </a:r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자체ㆍ처리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이용하는 경우 </a:t>
                      </a:r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인체세포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 </a:t>
                      </a:r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처리책임자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겸직불가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), 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세포처리업무기록책임자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겸직가능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를 별도로 두어야 함</a:t>
                      </a:r>
                      <a:endParaRPr lang="en-US" altLang="ko-KR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1617399"/>
                  </a:ext>
                </a:extLst>
              </a:tr>
            </a:tbl>
          </a:graphicData>
        </a:graphic>
      </p:graphicFrame>
      <p:pic>
        <p:nvPicPr>
          <p:cNvPr id="2" name="그림 1">
            <a:extLst>
              <a:ext uri="{FF2B5EF4-FFF2-40B4-BE49-F238E27FC236}">
                <a16:creationId xmlns:a16="http://schemas.microsoft.com/office/drawing/2014/main" id="{1B65C347-77BE-997F-7246-77D954442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9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00B246-17CA-40E6-A2A8-D72B458E4B10}"/>
              </a:ext>
            </a:extLst>
          </p:cNvPr>
          <p:cNvSpPr txBox="1"/>
          <p:nvPr/>
        </p:nvSpPr>
        <p:spPr>
          <a:xfrm>
            <a:off x="344308" y="163670"/>
            <a:ext cx="768844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지정서 및 지정에 필요한 서류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9AF459B-2BEA-5180-27F7-7E478566E09E}"/>
              </a:ext>
            </a:extLst>
          </p:cNvPr>
          <p:cNvSpPr/>
          <p:nvPr/>
        </p:nvSpPr>
        <p:spPr>
          <a:xfrm>
            <a:off x="344308" y="1331772"/>
            <a:ext cx="6335892" cy="49897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b="1" dirty="0"/>
          </a:p>
          <a:p>
            <a:endParaRPr lang="en-US" altLang="ko-KR" b="1" dirty="0"/>
          </a:p>
          <a:p>
            <a:endParaRPr lang="en-US" altLang="ko-KR" b="1" dirty="0"/>
          </a:p>
          <a:p>
            <a:endParaRPr lang="en-US" altLang="ko-KR" b="1" dirty="0"/>
          </a:p>
          <a:p>
            <a:endParaRPr lang="en-US" altLang="ko-KR" b="1" dirty="0"/>
          </a:p>
          <a:p>
            <a:r>
              <a:rPr lang="ko-KR" altLang="en-US" b="1" dirty="0"/>
              <a:t>  </a:t>
            </a:r>
            <a:r>
              <a:rPr lang="ko-KR" altLang="en-US" b="1" dirty="0" err="1"/>
              <a:t>첨단재생의료실시기관</a:t>
            </a:r>
            <a:r>
              <a:rPr lang="ko-KR" altLang="en-US" b="1" dirty="0"/>
              <a:t> 표준작업지침서 가이드 </a:t>
            </a:r>
            <a:r>
              <a:rPr lang="en-US" altLang="ko-KR" b="1" dirty="0"/>
              <a:t>3.0</a:t>
            </a:r>
          </a:p>
          <a:p>
            <a:r>
              <a:rPr lang="en-US" altLang="ko-KR" b="1" dirty="0"/>
              <a:t>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 err="1"/>
              <a:t>첨단재생의료실시기관</a:t>
            </a:r>
            <a:r>
              <a:rPr lang="ko-KR" altLang="en-US" b="1" dirty="0"/>
              <a:t> 개요</a:t>
            </a:r>
            <a:endParaRPr lang="en-US" altLang="ko-KR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/>
              <a:t>첨단재생의료 실시 제공기준 및 실시계획의 준수</a:t>
            </a:r>
            <a:endParaRPr lang="en-US" altLang="ko-KR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/>
              <a:t>실시대상자 선정 관련 </a:t>
            </a:r>
            <a:endParaRPr lang="en-US" altLang="ko-KR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/>
              <a:t>실시대상자 보호관련</a:t>
            </a:r>
            <a:endParaRPr lang="en-US" altLang="ko-KR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 err="1"/>
              <a:t>인체세포등</a:t>
            </a:r>
            <a:r>
              <a:rPr lang="ko-KR" altLang="en-US" b="1" dirty="0"/>
              <a:t> 수급관련</a:t>
            </a:r>
            <a:endParaRPr lang="en-US" altLang="ko-KR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/>
              <a:t>기록 및 보고 관련</a:t>
            </a:r>
            <a:endParaRPr lang="en-US" altLang="ko-KR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/>
              <a:t>필수인력들의 교육 및 훈련</a:t>
            </a:r>
            <a:endParaRPr lang="en-US" altLang="ko-KR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/>
              <a:t>행정사항</a:t>
            </a:r>
            <a:endParaRPr lang="en-US" altLang="ko-KR" b="1" dirty="0"/>
          </a:p>
          <a:p>
            <a:pPr marL="342900" indent="-342900">
              <a:buAutoNum type="arabicPeriod"/>
            </a:pPr>
            <a:endParaRPr lang="en-US" altLang="ko-KR" b="1" dirty="0"/>
          </a:p>
          <a:p>
            <a:endParaRPr lang="en-US" altLang="ko-KR" dirty="0">
              <a:highlight>
                <a:srgbClr val="0000FF"/>
              </a:highlight>
            </a:endParaRPr>
          </a:p>
          <a:p>
            <a:endParaRPr lang="en-US" altLang="ko-KR" dirty="0">
              <a:highlight>
                <a:srgbClr val="0000FF"/>
              </a:highlight>
            </a:endParaRPr>
          </a:p>
          <a:p>
            <a:endParaRPr lang="en-US" altLang="ko-KR" dirty="0">
              <a:highlight>
                <a:srgbClr val="0000FF"/>
              </a:highlight>
            </a:endParaRPr>
          </a:p>
          <a:p>
            <a:pPr algn="ctr"/>
            <a:endParaRPr lang="ko-KR" altLang="en-US" dirty="0">
              <a:highlight>
                <a:srgbClr val="0000FF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F62A0A-9009-43AA-2CC9-8D385FDDD3B1}"/>
              </a:ext>
            </a:extLst>
          </p:cNvPr>
          <p:cNvSpPr txBox="1"/>
          <p:nvPr/>
        </p:nvSpPr>
        <p:spPr>
          <a:xfrm>
            <a:off x="344308" y="692150"/>
            <a:ext cx="7037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표준작업지침서</a:t>
            </a:r>
            <a:r>
              <a:rPr lang="en-US" altLang="ko-KR" sz="1400" dirty="0">
                <a:solidFill>
                  <a:srgbClr val="FF0000"/>
                </a:solidFill>
              </a:rPr>
              <a:t>(</a:t>
            </a:r>
            <a:r>
              <a:rPr lang="en-US" altLang="ko-KR" sz="1400" dirty="0" err="1">
                <a:solidFill>
                  <a:srgbClr val="FF0000"/>
                </a:solidFill>
              </a:rPr>
              <a:t>SOP:Standard</a:t>
            </a:r>
            <a:r>
              <a:rPr lang="en-US" altLang="ko-KR" sz="1400" dirty="0">
                <a:solidFill>
                  <a:srgbClr val="FF0000"/>
                </a:solidFill>
              </a:rPr>
              <a:t> Operating Procedure)</a:t>
            </a:r>
            <a:r>
              <a:rPr lang="ko-KR" altLang="en-US" sz="1400" dirty="0"/>
              <a:t>는 </a:t>
            </a:r>
            <a:r>
              <a:rPr lang="en-US" altLang="ko-KR" sz="1400" dirty="0"/>
              <a:t>&lt;</a:t>
            </a:r>
            <a:r>
              <a:rPr lang="ko-KR" altLang="en-US" sz="1400" dirty="0"/>
              <a:t>병원 자체 상황에 맞게 작성</a:t>
            </a:r>
            <a:r>
              <a:rPr lang="en-US" altLang="ko-KR" sz="1400" dirty="0"/>
              <a:t>&gt;</a:t>
            </a:r>
          </a:p>
          <a:p>
            <a:r>
              <a:rPr lang="ko-KR" altLang="en-US" sz="1400" dirty="0"/>
              <a:t>치료의 안정성과 일관성을 확보하고</a:t>
            </a:r>
            <a:r>
              <a:rPr lang="en-US" altLang="ko-KR" sz="1400" dirty="0"/>
              <a:t>, </a:t>
            </a:r>
            <a:r>
              <a:rPr lang="ko-KR" altLang="en-US" sz="1400" dirty="0"/>
              <a:t>법적 요건을 충족하기 위한 핵심 문서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8416A94-BAC5-0F53-5D61-621B8A22F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949" y="1215370"/>
            <a:ext cx="4667901" cy="510611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7DA8F23-D6CF-8D23-F562-95AB5CE43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1641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8888" y="2672210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ko-KR" altLang="en-US" sz="3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첨단재생의료실시기관</a:t>
            </a:r>
            <a:r>
              <a:rPr lang="ko-KR" alt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지정서 및 지정에 필요한 인력 관련 서류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88AEA77-2354-00DA-E024-F3D4AC647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841" y="1172992"/>
            <a:ext cx="7897364" cy="431580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705D00E-6A38-4344-0F27-20774F7E3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971" y="142000"/>
            <a:ext cx="925246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 지정서 지정 공문 및 지정서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96" y="812432"/>
            <a:ext cx="4329043" cy="584349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904" y="878691"/>
            <a:ext cx="5110922" cy="59071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2C0D6492-6035-4073-8FA8-5591E7903B68}"/>
              </a:ext>
            </a:extLst>
          </p:cNvPr>
          <p:cNvSpPr/>
          <p:nvPr/>
        </p:nvSpPr>
        <p:spPr>
          <a:xfrm>
            <a:off x="1161522" y="1777999"/>
            <a:ext cx="1293811" cy="1693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271EA20-4C6B-4DD3-9578-F27C7B5E1A1E}"/>
              </a:ext>
            </a:extLst>
          </p:cNvPr>
          <p:cNvSpPr/>
          <p:nvPr/>
        </p:nvSpPr>
        <p:spPr>
          <a:xfrm>
            <a:off x="7782455" y="2802466"/>
            <a:ext cx="2529945" cy="1778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57E7A8E-2C01-4FA4-876D-79D4822CF21B}"/>
              </a:ext>
            </a:extLst>
          </p:cNvPr>
          <p:cNvSpPr/>
          <p:nvPr/>
        </p:nvSpPr>
        <p:spPr>
          <a:xfrm>
            <a:off x="7316789" y="3344333"/>
            <a:ext cx="701145" cy="1693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9CB65F5-CD59-42E3-A3F1-F984C3523C41}"/>
              </a:ext>
            </a:extLst>
          </p:cNvPr>
          <p:cNvSpPr/>
          <p:nvPr/>
        </p:nvSpPr>
        <p:spPr>
          <a:xfrm>
            <a:off x="8029093" y="3061475"/>
            <a:ext cx="1580574" cy="1938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A3CE6C7-900A-94CE-A975-1AC8414B24DC}"/>
              </a:ext>
            </a:extLst>
          </p:cNvPr>
          <p:cNvSpPr/>
          <p:nvPr/>
        </p:nvSpPr>
        <p:spPr>
          <a:xfrm>
            <a:off x="2566010" y="2024667"/>
            <a:ext cx="1293811" cy="1693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028E6CA-7A8B-7FBC-89D8-F254F2F33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BF92E-EA9C-56BA-D5F3-7806F06F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E49C46F-8A1B-D45F-46DD-9F2DDAAC2DA5}"/>
              </a:ext>
            </a:extLst>
          </p:cNvPr>
          <p:cNvSpPr/>
          <p:nvPr/>
        </p:nvSpPr>
        <p:spPr>
          <a:xfrm>
            <a:off x="251791" y="1741757"/>
            <a:ext cx="11688418" cy="28644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0A070ECE-FC25-6D22-1EA7-19283E91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64" y="2917982"/>
            <a:ext cx="6298164" cy="658514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en-US" altLang="ko-KR" dirty="0">
                <a:solidFill>
                  <a:schemeClr val="bg1"/>
                </a:solidFill>
              </a:rPr>
              <a:t>[</a:t>
            </a:r>
            <a:r>
              <a:rPr lang="ko-KR" altLang="en-US" sz="3100" dirty="0">
                <a:solidFill>
                  <a:schemeClr val="bg1"/>
                </a:solidFill>
              </a:rPr>
              <a:t>첨단재생의료 임상연구와 치료</a:t>
            </a:r>
            <a:r>
              <a:rPr lang="en-US" altLang="ko-KR" sz="3100" dirty="0">
                <a:solidFill>
                  <a:schemeClr val="bg1"/>
                </a:solidFill>
              </a:rPr>
              <a:t>]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69D11FD-33B0-C13B-A91A-E3BC79E7384C}"/>
              </a:ext>
            </a:extLst>
          </p:cNvPr>
          <p:cNvSpPr txBox="1">
            <a:spLocks/>
          </p:cNvSpPr>
          <p:nvPr/>
        </p:nvSpPr>
        <p:spPr>
          <a:xfrm>
            <a:off x="2454178" y="2255308"/>
            <a:ext cx="6745536" cy="791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맑은 고딕" panose="020B0503020000020004" pitchFamily="50" charset="-127"/>
                <a:cs typeface="+mn-cs"/>
              </a:rPr>
              <a:t>첨단재생의료 시행령 개정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874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519946" y="1025186"/>
            <a:ext cx="712973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286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중증ㆍ희귀ㆍ난치성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질환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환자들에게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'첨단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재생의료' 치료</a:t>
            </a:r>
            <a:r>
              <a:rPr kumimoji="0" sz="1800" b="1" i="0" u="none" strike="noStrike" kern="1200" cap="none" spc="1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기회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확대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맑은 고딕"/>
            </a:endParaRPr>
          </a:p>
        </p:txBody>
      </p:sp>
      <p:sp>
        <p:nvSpPr>
          <p:cNvPr id="5" name="object 11"/>
          <p:cNvSpPr txBox="1"/>
          <p:nvPr/>
        </p:nvSpPr>
        <p:spPr>
          <a:xfrm>
            <a:off x="880063" y="4273585"/>
            <a:ext cx="6636885" cy="1581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lvl="0" indent="0" algn="ctr" defTabSz="914286" rtl="0" eaLnBrk="1" fontAlgn="auto" latinLnBrk="0" hangingPunct="1">
              <a:lnSpc>
                <a:spcPct val="15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『</a:t>
            </a:r>
            <a:r>
              <a:rPr kumimoji="0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첨단재생의료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및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첨단바이오의약품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안전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및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지원에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관한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sz="1600" b="1" i="0" u="none" strike="noStrike" kern="1200" cap="none" spc="-25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법률</a:t>
            </a:r>
            <a:r>
              <a:rPr kumimoji="0" lang="en-US" altLang="ko-KR" sz="1600" b="1" i="0" u="none" strike="noStrike" kern="1200" cap="none" spc="-25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』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굴림"/>
            </a:endParaRPr>
          </a:p>
          <a:p>
            <a:pPr marL="0" marR="0" lvl="0" indent="0" algn="ctr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(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약칭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: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첨단재생바이오법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굴림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굴림"/>
            </a:endParaRPr>
          </a:p>
          <a:p>
            <a:pPr marL="0" marR="0" lvl="0" indent="0" algn="ctr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[법률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제20331호,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lang="en-US" sz="1800" b="1" i="0" u="none" strike="noStrike" kern="1200" cap="none" spc="-40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'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2024.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2.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20.</a:t>
            </a:r>
            <a: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lang="ko-KR" altLang="en-US" sz="1800" b="1" i="0" u="none" strike="noStrike" kern="1200" cap="none" spc="-20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공포</a:t>
            </a:r>
            <a:r>
              <a:rPr kumimoji="0" lang="en-US" altLang="ko-KR" sz="1800" b="1" i="0" u="none" strike="noStrike" kern="1200" cap="none" spc="-20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, </a:t>
            </a:r>
            <a:r>
              <a:rPr kumimoji="0" lang="en-US" altLang="ko-KR" sz="24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'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2025.</a:t>
            </a:r>
            <a:r>
              <a:rPr kumimoji="0" lang="ko-KR" altLang="en-US" sz="24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2.</a:t>
            </a:r>
            <a:r>
              <a:rPr kumimoji="0" lang="ko-KR" altLang="en-US" sz="24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kumimoji="0" lang="en-US" altLang="ko-KR" sz="24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21.</a:t>
            </a:r>
            <a:r>
              <a:rPr kumimoji="0" lang="ko-KR" altLang="en-US" sz="24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시행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3B7EBB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굴림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4800" y="1264896"/>
            <a:ext cx="4186074" cy="5106880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7895925" y="3449831"/>
            <a:ext cx="4186074" cy="2946547"/>
          </a:xfrm>
          <a:prstGeom prst="roundRect">
            <a:avLst>
              <a:gd name="adj" fmla="val 4546"/>
            </a:avLst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186388"/>
              </p:ext>
            </p:extLst>
          </p:nvPr>
        </p:nvGraphicFramePr>
        <p:xfrm>
          <a:off x="345897" y="1466226"/>
          <a:ext cx="7446442" cy="2454113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146297">
                  <a:extLst>
                    <a:ext uri="{9D8B030D-6E8A-4147-A177-3AD203B41FA5}">
                      <a16:colId xmlns:a16="http://schemas.microsoft.com/office/drawing/2014/main" val="499000348"/>
                    </a:ext>
                  </a:extLst>
                </a:gridCol>
                <a:gridCol w="2872082">
                  <a:extLst>
                    <a:ext uri="{9D8B030D-6E8A-4147-A177-3AD203B41FA5}">
                      <a16:colId xmlns:a16="http://schemas.microsoft.com/office/drawing/2014/main" val="2937844809"/>
                    </a:ext>
                  </a:extLst>
                </a:gridCol>
                <a:gridCol w="2428063">
                  <a:extLst>
                    <a:ext uri="{9D8B030D-6E8A-4147-A177-3AD203B41FA5}">
                      <a16:colId xmlns:a16="http://schemas.microsoft.com/office/drawing/2014/main" val="2271276276"/>
                    </a:ext>
                  </a:extLst>
                </a:gridCol>
              </a:tblGrid>
              <a:tr h="537553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첨생법</a:t>
                      </a: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개정안</a:t>
                      </a:r>
                      <a:r>
                        <a:rPr lang="en-US" altLang="ko-KR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달라진 내용은</a:t>
                      </a:r>
                      <a:r>
                        <a:rPr lang="en-US" altLang="ko-KR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?</a:t>
                      </a:r>
                      <a:endParaRPr lang="ko-KR" altLang="en-US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919457"/>
                  </a:ext>
                </a:extLst>
              </a:tr>
              <a:tr h="43671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  분</a:t>
                      </a:r>
                      <a:endParaRPr lang="ko-KR" altLang="en-US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후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422191"/>
                  </a:ext>
                </a:extLst>
              </a:tr>
              <a:tr h="5185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임상연구 대상자 범위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중대ㆍ희귀</a:t>
                      </a:r>
                      <a:r>
                        <a:rPr lang="ko-KR" altLang="en-US" sz="16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6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난치질환자</a:t>
                      </a:r>
                      <a:endParaRPr lang="ko-KR" altLang="en-US" sz="1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모든 사람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F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38379"/>
                  </a:ext>
                </a:extLst>
              </a:tr>
              <a:tr h="9007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치료제 도입 방식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solidFill>
                            <a:srgbClr val="0000CC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식약처에</a:t>
                      </a:r>
                      <a:r>
                        <a:rPr lang="ko-KR" altLang="en-US" sz="1600" dirty="0">
                          <a:solidFill>
                            <a:srgbClr val="0000CC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정식 의약품 </a:t>
                      </a:r>
                      <a:endParaRPr lang="en-US" altLang="ko-KR" sz="1600" dirty="0">
                        <a:solidFill>
                          <a:srgbClr val="0000CC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dirty="0">
                          <a:solidFill>
                            <a:srgbClr val="0000CC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허가를 받아야만 사용가능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임상 단계 의약품이어도 </a:t>
                      </a:r>
                      <a:endParaRPr lang="en-US" altLang="ko-KR" sz="1600" b="1" dirty="0"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b="1" dirty="0" err="1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희귀ㆍ난치</a:t>
                      </a:r>
                      <a:r>
                        <a:rPr lang="ko-KR" altLang="en-US" sz="1600" b="1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600" b="1" dirty="0" err="1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질환자에게</a:t>
                      </a:r>
                      <a:r>
                        <a:rPr lang="ko-KR" altLang="en-US" sz="1600" b="1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en-US" altLang="ko-KR" sz="1600" b="1" dirty="0"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b="1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 가능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BF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54752"/>
                  </a:ext>
                </a:extLst>
              </a:tr>
            </a:tbl>
          </a:graphicData>
        </a:graphic>
      </p:graphicFrame>
      <p:sp>
        <p:nvSpPr>
          <p:cNvPr id="8" name="직사각형 7">
            <a:hlinkClick r:id="rId3"/>
          </p:cNvPr>
          <p:cNvSpPr/>
          <p:nvPr/>
        </p:nvSpPr>
        <p:spPr>
          <a:xfrm>
            <a:off x="1674079" y="6024014"/>
            <a:ext cx="4768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https://www.law.go.kr/법령/첨단재생의료 안전 및 지원에 관한 규칙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176" y="417670"/>
            <a:ext cx="7080958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첨단재생의료바이오법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: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개정안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24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년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월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20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!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03694BA-8A3B-840F-CF1B-FEC60D50D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4076" y="6459212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26526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4BF50-CC3F-A77E-9A9D-CF19383E7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설명선: 선 15">
            <a:extLst>
              <a:ext uri="{FF2B5EF4-FFF2-40B4-BE49-F238E27FC236}">
                <a16:creationId xmlns:a16="http://schemas.microsoft.com/office/drawing/2014/main" id="{C8376126-26E6-F772-83BA-4BD8689AC6CD}"/>
              </a:ext>
            </a:extLst>
          </p:cNvPr>
          <p:cNvSpPr/>
          <p:nvPr/>
        </p:nvSpPr>
        <p:spPr>
          <a:xfrm rot="10800000">
            <a:off x="290994" y="1148764"/>
            <a:ext cx="2279854" cy="595369"/>
          </a:xfrm>
          <a:prstGeom prst="borderCallout1">
            <a:avLst>
              <a:gd name="adj1" fmla="val 50023"/>
              <a:gd name="adj2" fmla="val -7656"/>
              <a:gd name="adj3" fmla="val 49953"/>
              <a:gd name="adj4" fmla="val -1293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B47B4B-C49C-49E5-4A69-72C2F40EB6DA}"/>
              </a:ext>
            </a:extLst>
          </p:cNvPr>
          <p:cNvSpPr txBox="1"/>
          <p:nvPr/>
        </p:nvSpPr>
        <p:spPr>
          <a:xfrm>
            <a:off x="429281" y="1288230"/>
            <a:ext cx="1915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첨단재생의료 치료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99A932-CA51-AD94-6B65-C5981325F28C}"/>
              </a:ext>
            </a:extLst>
          </p:cNvPr>
          <p:cNvSpPr txBox="1"/>
          <p:nvPr/>
        </p:nvSpPr>
        <p:spPr>
          <a:xfrm>
            <a:off x="3100762" y="1208031"/>
            <a:ext cx="8564113" cy="1020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「의료법」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제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12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조에 따른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의료행위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가 이루어지는 과정에서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첨단재생의료를 이용하는 의학적 치료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의료행위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「의료법」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제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12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조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의료기술 등에 대한 보호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에 따라 의료인이 하는 의료〮조산〮간호 등 의료기술의 시행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설명선: 선 10">
            <a:extLst>
              <a:ext uri="{FF2B5EF4-FFF2-40B4-BE49-F238E27FC236}">
                <a16:creationId xmlns:a16="http://schemas.microsoft.com/office/drawing/2014/main" id="{E9D70455-EAFF-CBBF-CD28-F764CE50BA79}"/>
              </a:ext>
            </a:extLst>
          </p:cNvPr>
          <p:cNvSpPr/>
          <p:nvPr/>
        </p:nvSpPr>
        <p:spPr>
          <a:xfrm rot="10800000">
            <a:off x="293563" y="3520356"/>
            <a:ext cx="2260352" cy="699197"/>
          </a:xfrm>
          <a:prstGeom prst="borderCallout1">
            <a:avLst>
              <a:gd name="adj1" fmla="val 50023"/>
              <a:gd name="adj2" fmla="val -7656"/>
              <a:gd name="adj3" fmla="val 49953"/>
              <a:gd name="adj4" fmla="val -12937"/>
            </a:avLst>
          </a:prstGeom>
          <a:solidFill>
            <a:schemeClr val="accent6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90EFF5-8655-BC1D-9ED7-7426E3886A8C}"/>
              </a:ext>
            </a:extLst>
          </p:cNvPr>
          <p:cNvSpPr txBox="1"/>
          <p:nvPr/>
        </p:nvSpPr>
        <p:spPr>
          <a:xfrm>
            <a:off x="448783" y="3600556"/>
            <a:ext cx="1915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첨단재생의료 치료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위험도 구분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DFE277-8AA8-7527-BE68-0F0E4EA80089}"/>
              </a:ext>
            </a:extLst>
          </p:cNvPr>
          <p:cNvSpPr txBox="1"/>
          <p:nvPr/>
        </p:nvSpPr>
        <p:spPr>
          <a:xfrm>
            <a:off x="3120264" y="3520357"/>
            <a:ext cx="8564113" cy="134338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사람의 생명 및 건강에 미치는 영향에 따라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고위험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- </a:t>
            </a:r>
            <a:r>
              <a:rPr lang="ko-KR" altLang="en-US" sz="1400" b="1" dirty="0">
                <a:solidFill>
                  <a:srgbClr val="FF0000"/>
                </a:solidFill>
              </a:rPr>
              <a:t>배아줄기세포</a:t>
            </a:r>
            <a:r>
              <a:rPr lang="en-US" altLang="ko-KR" sz="1400" b="1" dirty="0">
                <a:solidFill>
                  <a:srgbClr val="FF0000"/>
                </a:solidFill>
              </a:rPr>
              <a:t>, </a:t>
            </a:r>
            <a:r>
              <a:rPr lang="ko-KR" altLang="en-US" sz="1400" b="1" dirty="0">
                <a:solidFill>
                  <a:srgbClr val="FF0000"/>
                </a:solidFill>
              </a:rPr>
              <a:t>동물 유래 세포 사용 등</a:t>
            </a:r>
            <a:endParaRPr lang="en-US" altLang="ko-KR" sz="1400" b="1" dirty="0">
              <a:solidFill>
                <a:srgbClr val="FF0000"/>
              </a:solidFill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중위험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- </a:t>
            </a:r>
            <a:r>
              <a:rPr lang="ko-KR" altLang="en-US" sz="1400" dirty="0"/>
              <a:t>본인 세포 활용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최소조작된</a:t>
            </a:r>
            <a:r>
              <a:rPr lang="ko-KR" altLang="en-US" sz="1400" dirty="0"/>
              <a:t> 다른 사람 세포 사용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68288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저위험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 - </a:t>
            </a:r>
            <a:r>
              <a:rPr lang="ko-KR" altLang="en-US" sz="1400" b="1" dirty="0">
                <a:solidFill>
                  <a:srgbClr val="FF0000"/>
                </a:solidFill>
              </a:rPr>
              <a:t>본인 세포의 최소조작 활용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설명선: 선 14">
            <a:extLst>
              <a:ext uri="{FF2B5EF4-FFF2-40B4-BE49-F238E27FC236}">
                <a16:creationId xmlns:a16="http://schemas.microsoft.com/office/drawing/2014/main" id="{2D3ACC84-545A-06B8-E387-919A5D0FD64D}"/>
              </a:ext>
            </a:extLst>
          </p:cNvPr>
          <p:cNvSpPr/>
          <p:nvPr/>
        </p:nvSpPr>
        <p:spPr>
          <a:xfrm rot="10800000">
            <a:off x="274061" y="2277533"/>
            <a:ext cx="2279854" cy="560766"/>
          </a:xfrm>
          <a:prstGeom prst="borderCallout1">
            <a:avLst>
              <a:gd name="adj1" fmla="val 50023"/>
              <a:gd name="adj2" fmla="val -7656"/>
              <a:gd name="adj3" fmla="val 49953"/>
              <a:gd name="adj4" fmla="val -1293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8B9EB4-FB53-9CF2-1C71-B7B8D9762E81}"/>
              </a:ext>
            </a:extLst>
          </p:cNvPr>
          <p:cNvSpPr txBox="1"/>
          <p:nvPr/>
        </p:nvSpPr>
        <p:spPr>
          <a:xfrm>
            <a:off x="357063" y="2402058"/>
            <a:ext cx="212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치료대상자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36B749-A0E0-CABF-0EC7-41965F446E87}"/>
              </a:ext>
            </a:extLst>
          </p:cNvPr>
          <p:cNvSpPr txBox="1"/>
          <p:nvPr/>
        </p:nvSpPr>
        <p:spPr>
          <a:xfrm>
            <a:off x="3100762" y="2364194"/>
            <a:ext cx="8583615" cy="102021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대체치료제가 없거나 생명을 위협하는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중대한 질환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희귀질환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그 밖에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난치질환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등을 가진 사람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0C63C-2F65-6C3C-8E84-7AB479E13BD0}"/>
              </a:ext>
            </a:extLst>
          </p:cNvPr>
          <p:cNvSpPr txBox="1"/>
          <p:nvPr/>
        </p:nvSpPr>
        <p:spPr>
          <a:xfrm>
            <a:off x="3137709" y="5055906"/>
            <a:ext cx="8588624" cy="10618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첨단재생의료치료 제외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영 제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4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조제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3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항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)</a:t>
            </a:r>
          </a:p>
          <a:p>
            <a:pPr marL="342900" marR="0" lvl="0" indent="-34290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수입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)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품목허가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를 받은 범위 內 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첨단바이오의약품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2900" marR="0" lvl="0" indent="-34290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신의료기술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  안전성〮유효성 평가를 받은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의료기술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9709" y="290670"/>
            <a:ext cx="6937023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치료 시작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시행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25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년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월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21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2C94E8D-7409-24F5-D61F-CEDDE270F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875" y="6350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09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AEF33-A07F-8B7D-30A2-15BB15B6E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64D1BEF-9A68-8A2B-93DE-D8A14EE8D182}"/>
              </a:ext>
            </a:extLst>
          </p:cNvPr>
          <p:cNvSpPr txBox="1"/>
          <p:nvPr/>
        </p:nvSpPr>
        <p:spPr>
          <a:xfrm>
            <a:off x="294154" y="2127717"/>
            <a:ext cx="2124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첨단재생의료 치료 동의</a:t>
            </a:r>
          </a:p>
        </p:txBody>
      </p:sp>
      <p:sp>
        <p:nvSpPr>
          <p:cNvPr id="14" name="설명선: 선 12">
            <a:extLst>
              <a:ext uri="{FF2B5EF4-FFF2-40B4-BE49-F238E27FC236}">
                <a16:creationId xmlns:a16="http://schemas.microsoft.com/office/drawing/2014/main" id="{7E82356B-1ECA-0922-09EC-C72B2325D0FE}"/>
              </a:ext>
            </a:extLst>
          </p:cNvPr>
          <p:cNvSpPr/>
          <p:nvPr/>
        </p:nvSpPr>
        <p:spPr>
          <a:xfrm rot="10800000">
            <a:off x="228910" y="2588017"/>
            <a:ext cx="2199171" cy="603419"/>
          </a:xfrm>
          <a:prstGeom prst="borderCallout1">
            <a:avLst>
              <a:gd name="adj1" fmla="val 50023"/>
              <a:gd name="adj2" fmla="val -7656"/>
              <a:gd name="adj3" fmla="val 49953"/>
              <a:gd name="adj4" fmla="val -1293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375968-5398-8A01-5F8F-71637DF8A8D5}"/>
              </a:ext>
            </a:extLst>
          </p:cNvPr>
          <p:cNvSpPr txBox="1"/>
          <p:nvPr/>
        </p:nvSpPr>
        <p:spPr>
          <a:xfrm>
            <a:off x="228910" y="2668217"/>
            <a:ext cx="219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첨단재생의료 치료 계획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심의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2A3652-BF4F-F132-8FB3-A1833BE7F8ED}"/>
              </a:ext>
            </a:extLst>
          </p:cNvPr>
          <p:cNvSpPr txBox="1"/>
          <p:nvPr/>
        </p:nvSpPr>
        <p:spPr>
          <a:xfrm>
            <a:off x="2902386" y="2201457"/>
            <a:ext cx="8786687" cy="421160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① 재생의료기관이 첨단재생의료 치료를 하기 위하여서는 대통령령으로 정하는 바에 따라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치료에 관한 실시계획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이하 “첨단재생의료 </a:t>
            </a:r>
            <a:r>
              <a:rPr kumimoji="0" lang="ko-KR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치료계획”이라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한다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을 작성하여 심의위원회의 심의를 받아야 한다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</a:t>
            </a: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②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재생의료기관은 동일한 목적 및 내용의 첨단재생의료 임상연구가 사전에 실시되어 완료된 경우에만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제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조제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5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호가목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동일 기관에서 임상연구를 완료한 경우에 한정한다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또는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나목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다른 기관에서 임상연구가 완료된 경우를 포함한다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에 해당하는 첨단재생의료 치료를 할 수 있다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</a:t>
            </a: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③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재생의료기관은 첨단재생의료 치료계획 적합 통보를 받은 날부터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최대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5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년간 첨단재생의료 치료를 제공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할 수 있으며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제공 기간이 종료된 후에도 첨단재생의료 치료를 제공하려는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재생의료기관은 첨단재생의료 치료계획에 대하여 다시 심의를 받아야 한다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</a:t>
            </a: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④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첨단재생의료 치료계획 심의 결과의 통보에 관하여는 제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12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조제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항을 준용한다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이 경우 “첨단재생의료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연구계획”은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“첨단재생의료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치료계획”으로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 “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첨단재생의료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임상연구”는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“첨단재생의료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치료”로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본다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</a:t>
            </a: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⑤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그 밖에 첨단재생의료 치료계획 심의의 절차 및 방법 등에 필요한 사항은 대통령령으로 정한다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</a:t>
            </a:r>
          </a:p>
        </p:txBody>
      </p:sp>
      <p:sp>
        <p:nvSpPr>
          <p:cNvPr id="17" name="설명선: 선 20">
            <a:extLst>
              <a:ext uri="{FF2B5EF4-FFF2-40B4-BE49-F238E27FC236}">
                <a16:creationId xmlns:a16="http://schemas.microsoft.com/office/drawing/2014/main" id="{336DF931-5301-4D49-72F5-FC6F662DB6AF}"/>
              </a:ext>
            </a:extLst>
          </p:cNvPr>
          <p:cNvSpPr/>
          <p:nvPr/>
        </p:nvSpPr>
        <p:spPr>
          <a:xfrm rot="10800000">
            <a:off x="219618" y="775824"/>
            <a:ext cx="2159515" cy="474105"/>
          </a:xfrm>
          <a:prstGeom prst="borderCallout1">
            <a:avLst>
              <a:gd name="adj1" fmla="val 50023"/>
              <a:gd name="adj2" fmla="val -7656"/>
              <a:gd name="adj3" fmla="val 49953"/>
              <a:gd name="adj4" fmla="val -12937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7A3D1F-6D93-DAB0-9807-9D007A78F661}"/>
              </a:ext>
            </a:extLst>
          </p:cNvPr>
          <p:cNvSpPr txBox="1"/>
          <p:nvPr/>
        </p:nvSpPr>
        <p:spPr>
          <a:xfrm>
            <a:off x="294154" y="856023"/>
            <a:ext cx="2124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첨단재생의료치료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E16A26-68EE-796D-0BEF-52261CB27B9F}"/>
              </a:ext>
            </a:extLst>
          </p:cNvPr>
          <p:cNvSpPr txBox="1"/>
          <p:nvPr/>
        </p:nvSpPr>
        <p:spPr>
          <a:xfrm>
            <a:off x="2902386" y="775825"/>
            <a:ext cx="8868913" cy="138499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다음 각 목의 구분에 따라 대통령령으로 정하는 치료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가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사람의 생명 및 건강에 미치는 영향이 불확실하거나 그 위험도가 큰 치료</a:t>
            </a: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나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사람의 생명 및 건강에 부정적인 영향을 미칠 우려가 있어 상당한 주의를 요하는 치료</a:t>
            </a: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다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사람의 생명 및 건강에 미치는 영향이 잘 알려져 있고 그 위험도가 미미한 치료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308" y="138269"/>
            <a:ext cx="826629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치료계획 및 심의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첨단재생바이오법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E0267F7-A9F1-7BCC-787E-F7C9EBCE0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6358" y="6373067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99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AEF33-A07F-8B7D-30A2-15BB15B6E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91A548-D0C2-A6A4-EDA5-8F14C1E2A9D1}"/>
              </a:ext>
            </a:extLst>
          </p:cNvPr>
          <p:cNvSpPr txBox="1"/>
          <p:nvPr/>
        </p:nvSpPr>
        <p:spPr>
          <a:xfrm>
            <a:off x="618066" y="964915"/>
            <a:ext cx="10888133" cy="542014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4" name="순서도: 수행의 시작/종료 3">
            <a:extLst>
              <a:ext uri="{FF2B5EF4-FFF2-40B4-BE49-F238E27FC236}">
                <a16:creationId xmlns:a16="http://schemas.microsoft.com/office/drawing/2014/main" id="{D46A3A8E-FE4E-6BCC-C780-6CF09A2822D0}"/>
              </a:ext>
            </a:extLst>
          </p:cNvPr>
          <p:cNvSpPr/>
          <p:nvPr/>
        </p:nvSpPr>
        <p:spPr>
          <a:xfrm>
            <a:off x="2284229" y="1236134"/>
            <a:ext cx="2585544" cy="517420"/>
          </a:xfrm>
          <a:prstGeom prst="flowChartTermina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치료 제공 기간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C8891-63D9-49B8-ABE5-083645964610}"/>
              </a:ext>
            </a:extLst>
          </p:cNvPr>
          <p:cNvSpPr txBox="1"/>
          <p:nvPr/>
        </p:nvSpPr>
        <p:spPr>
          <a:xfrm>
            <a:off x="2496878" y="1753553"/>
            <a:ext cx="7091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적합 통보를 받은 날부터 최대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5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년간 첨단재생의료 치료를 제공 가능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    (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단 심의위원회에서 결정한 기간에 한하여 가능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순서도: 수행의 시작/종료 7">
            <a:extLst>
              <a:ext uri="{FF2B5EF4-FFF2-40B4-BE49-F238E27FC236}">
                <a16:creationId xmlns:a16="http://schemas.microsoft.com/office/drawing/2014/main" id="{707A7275-616C-F9FC-8C92-D438159CA71C}"/>
              </a:ext>
            </a:extLst>
          </p:cNvPr>
          <p:cNvSpPr/>
          <p:nvPr/>
        </p:nvSpPr>
        <p:spPr>
          <a:xfrm>
            <a:off x="2284229" y="2988733"/>
            <a:ext cx="2585544" cy="570315"/>
          </a:xfrm>
          <a:prstGeom prst="flowChartTermina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치료 재심의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050F9E-6388-2E88-0A5A-F712BFACA000}"/>
              </a:ext>
            </a:extLst>
          </p:cNvPr>
          <p:cNvSpPr txBox="1"/>
          <p:nvPr/>
        </p:nvSpPr>
        <p:spPr>
          <a:xfrm>
            <a:off x="2496878" y="3559048"/>
            <a:ext cx="7091478" cy="11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제공 기간 종료 후 첨단재생의료 치료를 제공하려는 재생의료기관은 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  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해당 치료계획에 대하여 재심의 필요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순서도: 수행의 시작/종료 9">
            <a:extLst>
              <a:ext uri="{FF2B5EF4-FFF2-40B4-BE49-F238E27FC236}">
                <a16:creationId xmlns:a16="http://schemas.microsoft.com/office/drawing/2014/main" id="{FCDA3F2D-D396-870E-B85A-D4324460A3C5}"/>
              </a:ext>
            </a:extLst>
          </p:cNvPr>
          <p:cNvSpPr/>
          <p:nvPr/>
        </p:nvSpPr>
        <p:spPr>
          <a:xfrm>
            <a:off x="2326562" y="4631267"/>
            <a:ext cx="2585544" cy="561651"/>
          </a:xfrm>
          <a:prstGeom prst="flowChartTermina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비용 청구 가능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06A91D-19E0-E387-49EC-4474BC34E885}"/>
              </a:ext>
            </a:extLst>
          </p:cNvPr>
          <p:cNvSpPr txBox="1"/>
          <p:nvPr/>
        </p:nvSpPr>
        <p:spPr>
          <a:xfrm>
            <a:off x="2496879" y="5277585"/>
            <a:ext cx="7934054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기존 임상연구와 달리 환자에게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치료에 대한 비용 청구 가능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176" y="214469"/>
            <a:ext cx="623429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치료 개요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5EE9E29-7F39-64BB-5CC0-40A4FBE0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875" y="6350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85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비행기의 꿈이 나타내는 의미와 심리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77" y="5278664"/>
            <a:ext cx="1457840" cy="96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7"/>
          <p:cNvSpPr txBox="1"/>
          <p:nvPr/>
        </p:nvSpPr>
        <p:spPr>
          <a:xfrm>
            <a:off x="1244237" y="6210211"/>
            <a:ext cx="72008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ko-KR" altLang="en-US" sz="1200" spc="40" dirty="0">
                <a:latin typeface="맑은 고딕" panose="020B0503020000020004" pitchFamily="50" charset="-127"/>
                <a:ea typeface="맑은 고딕" panose="020B0503020000020004" pitchFamily="50" charset="-127"/>
                <a:cs typeface="Noto Sans CJK JP Regular"/>
              </a:rPr>
              <a:t>국내공항</a:t>
            </a:r>
            <a:endParaRPr sz="1200" dirty="0">
              <a:latin typeface="맑은 고딕" panose="020B0503020000020004" pitchFamily="50" charset="-127"/>
              <a:ea typeface="맑은 고딕" panose="020B0503020000020004" pitchFamily="50" charset="-127"/>
              <a:cs typeface="Noto Sans CJK JP Regular"/>
            </a:endParaRPr>
          </a:p>
        </p:txBody>
      </p:sp>
      <p:sp>
        <p:nvSpPr>
          <p:cNvPr id="30" name="object 7"/>
          <p:cNvSpPr txBox="1"/>
          <p:nvPr/>
        </p:nvSpPr>
        <p:spPr>
          <a:xfrm>
            <a:off x="3527729" y="6286778"/>
            <a:ext cx="792089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ko-KR" altLang="en-US" sz="1200" spc="40" dirty="0">
                <a:latin typeface="맑은 고딕" panose="020B0503020000020004" pitchFamily="50" charset="-127"/>
                <a:ea typeface="맑은 고딕" panose="020B0503020000020004" pitchFamily="50" charset="-127"/>
                <a:cs typeface="Noto Sans CJK JP Regular"/>
              </a:rPr>
              <a:t>일본공항</a:t>
            </a:r>
            <a:endParaRPr sz="1200" dirty="0">
              <a:latin typeface="맑은 고딕" panose="020B0503020000020004" pitchFamily="50" charset="-127"/>
              <a:ea typeface="맑은 고딕" panose="020B0503020000020004" pitchFamily="50" charset="-127"/>
              <a:cs typeface="Noto Sans CJK JP Regular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519552" y="6278818"/>
            <a:ext cx="1526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spc="-1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면역세포 투여</a:t>
            </a:r>
            <a:endParaRPr lang="en-US" altLang="ko-KR" sz="1400" spc="-10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400" spc="-1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spc="-1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일본</a:t>
            </a:r>
            <a:r>
              <a:rPr lang="en-US" altLang="ko-KR" sz="1400" spc="-1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3132" y="5242660"/>
            <a:ext cx="1220046" cy="1005073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4" cstate="print"/>
          <a:srcRect l="24731" t="21607" r="22771" b="34219"/>
          <a:stretch>
            <a:fillRect/>
          </a:stretch>
        </p:blipFill>
        <p:spPr>
          <a:xfrm>
            <a:off x="7232055" y="5131409"/>
            <a:ext cx="1076032" cy="1169600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6892564" y="6249670"/>
            <a:ext cx="1752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2~3</a:t>
            </a:r>
            <a:r>
              <a:rPr lang="ko-KR" altLang="en-US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주간 배양</a:t>
            </a:r>
            <a:r>
              <a:rPr lang="en-US" altLang="ko-KR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증식</a:t>
            </a:r>
            <a:r>
              <a:rPr lang="en-US" altLang="ko-KR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일본</a:t>
            </a:r>
            <a:r>
              <a:rPr lang="en-US" altLang="ko-KR" sz="14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pic>
        <p:nvPicPr>
          <p:cNvPr id="39" name="Picture 2" descr="오만 원권 뒷면 디자인의 세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146" y="887837"/>
            <a:ext cx="148748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엔화 환율 전망 및 엔화 투자 방법 알아보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403" y="3666235"/>
            <a:ext cx="144123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bject 7"/>
          <p:cNvSpPr txBox="1"/>
          <p:nvPr/>
        </p:nvSpPr>
        <p:spPr>
          <a:xfrm>
            <a:off x="5585139" y="6316658"/>
            <a:ext cx="1104529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ko-KR" altLang="en-US" sz="1200" spc="40" dirty="0">
                <a:latin typeface="맑은 고딕" panose="020B0503020000020004" pitchFamily="50" charset="-127"/>
                <a:ea typeface="맑은 고딕" panose="020B0503020000020004" pitchFamily="50" charset="-127"/>
                <a:cs typeface="Noto Sans CJK JP Regular"/>
              </a:rPr>
              <a:t>현지병원 채혈</a:t>
            </a:r>
            <a:endParaRPr sz="1200" dirty="0">
              <a:latin typeface="맑은 고딕" panose="020B0503020000020004" pitchFamily="50" charset="-127"/>
              <a:ea typeface="맑은 고딕" panose="020B0503020000020004" pitchFamily="50" charset="-127"/>
              <a:cs typeface="Noto Sans CJK JP Regular"/>
            </a:endParaRPr>
          </a:p>
        </p:txBody>
      </p:sp>
      <p:sp>
        <p:nvSpPr>
          <p:cNvPr id="128002" name="AutoShape 2" descr="암환자에 대한 이미지 결과"/>
          <p:cNvSpPr>
            <a:spLocks noChangeAspect="1" noChangeArrowheads="1"/>
          </p:cNvSpPr>
          <p:nvPr/>
        </p:nvSpPr>
        <p:spPr bwMode="auto">
          <a:xfrm>
            <a:off x="168274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8004" name="AutoShape 4" descr="암환자에 대한 이미지 결과"/>
          <p:cNvSpPr>
            <a:spLocks noChangeAspect="1" noChangeArrowheads="1"/>
          </p:cNvSpPr>
          <p:nvPr/>
        </p:nvSpPr>
        <p:spPr bwMode="auto">
          <a:xfrm>
            <a:off x="168274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8006" name="AutoShape 6" descr="암환자에 대한 이미지 결과"/>
          <p:cNvSpPr>
            <a:spLocks noChangeAspect="1" noChangeArrowheads="1"/>
          </p:cNvSpPr>
          <p:nvPr/>
        </p:nvSpPr>
        <p:spPr bwMode="auto">
          <a:xfrm>
            <a:off x="168274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8008" name="Picture 8" descr="소스 이미지 보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956206" y="5274105"/>
            <a:ext cx="1295026" cy="864096"/>
          </a:xfrm>
          <a:prstGeom prst="rect">
            <a:avLst/>
          </a:prstGeom>
          <a:noFill/>
        </p:spPr>
      </p:pic>
      <p:sp>
        <p:nvSpPr>
          <p:cNvPr id="45" name="오른쪽 화살표 44"/>
          <p:cNvSpPr/>
          <p:nvPr/>
        </p:nvSpPr>
        <p:spPr>
          <a:xfrm>
            <a:off x="2416788" y="5206656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6" name="오른쪽 화살표 45"/>
          <p:cNvSpPr/>
          <p:nvPr/>
        </p:nvSpPr>
        <p:spPr>
          <a:xfrm>
            <a:off x="4793053" y="5278664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왼쪽 화살표 46"/>
          <p:cNvSpPr/>
          <p:nvPr/>
        </p:nvSpPr>
        <p:spPr>
          <a:xfrm>
            <a:off x="4721044" y="5710712"/>
            <a:ext cx="576064" cy="3600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왼쪽 화살표 47"/>
          <p:cNvSpPr/>
          <p:nvPr/>
        </p:nvSpPr>
        <p:spPr>
          <a:xfrm>
            <a:off x="2364877" y="5638704"/>
            <a:ext cx="576064" cy="3600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오른쪽 화살표 48"/>
          <p:cNvSpPr/>
          <p:nvPr/>
        </p:nvSpPr>
        <p:spPr>
          <a:xfrm>
            <a:off x="2416788" y="6070752"/>
            <a:ext cx="576064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0" name="오른쪽 화살표 49"/>
          <p:cNvSpPr/>
          <p:nvPr/>
        </p:nvSpPr>
        <p:spPr>
          <a:xfrm>
            <a:off x="8554098" y="5370762"/>
            <a:ext cx="576064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왼쪽 화살표 51"/>
          <p:cNvSpPr/>
          <p:nvPr/>
        </p:nvSpPr>
        <p:spPr>
          <a:xfrm>
            <a:off x="8524111" y="5751087"/>
            <a:ext cx="576064" cy="3600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8012" name="Picture 12" descr="소스 이미지 보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53458" y="5111709"/>
            <a:ext cx="1997275" cy="1098502"/>
          </a:xfrm>
          <a:prstGeom prst="rect">
            <a:avLst/>
          </a:prstGeom>
          <a:noFill/>
        </p:spPr>
      </p:pic>
      <p:sp>
        <p:nvSpPr>
          <p:cNvPr id="55" name="직사각형 54"/>
          <p:cNvSpPr/>
          <p:nvPr/>
        </p:nvSpPr>
        <p:spPr>
          <a:xfrm>
            <a:off x="10004161" y="2399299"/>
            <a:ext cx="21217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spc="-1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연간 </a:t>
            </a:r>
            <a:r>
              <a:rPr lang="en-US" altLang="ko-KR" sz="2800" b="1" spc="-1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2400" b="1" spc="-1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조원</a:t>
            </a:r>
            <a:endParaRPr lang="en-US" altLang="ko-KR" sz="2400" b="1" spc="-1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2400" b="1" spc="-1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▼</a:t>
            </a:r>
            <a:endParaRPr lang="en-US" altLang="ko-KR" sz="2400" b="1" spc="-1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2400" b="1" spc="-1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일본</a:t>
            </a:r>
            <a:endParaRPr lang="en-US" altLang="ko-KR" sz="2400" b="1" spc="-1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0225162" y="856431"/>
            <a:ext cx="1736333" cy="4137207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317777" y="202729"/>
            <a:ext cx="776744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재생의료</a:t>
            </a:r>
            <a:r>
              <a:rPr lang="en-US" altLang="ko-KR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lang="ko-KR" alt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면역치료를</a:t>
            </a:r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위한 해외 원정</a:t>
            </a:r>
            <a:r>
              <a:rPr lang="ko-KR" alt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en-US" altLang="ko-KR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lang="ko-KR" alt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현 상황의 문제점</a:t>
            </a:r>
            <a:r>
              <a:rPr lang="en-US" altLang="ko-KR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4825" y="868234"/>
            <a:ext cx="4554931" cy="413968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014" y="803159"/>
            <a:ext cx="5267854" cy="4245845"/>
          </a:xfrm>
          <a:prstGeom prst="rect">
            <a:avLst/>
          </a:prstGeom>
        </p:spPr>
      </p:pic>
      <p:sp>
        <p:nvSpPr>
          <p:cNvPr id="31" name="모서리가 둥근 직사각형 30"/>
          <p:cNvSpPr/>
          <p:nvPr/>
        </p:nvSpPr>
        <p:spPr>
          <a:xfrm>
            <a:off x="5594764" y="847950"/>
            <a:ext cx="4574618" cy="682468"/>
          </a:xfrm>
          <a:prstGeom prst="roundRect">
            <a:avLst>
              <a:gd name="adj" fmla="val 4546"/>
            </a:avLst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D84272E-4DB2-BD66-5BF6-EB3E93C729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43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AEF33-A07F-8B7D-30A2-15BB15B6E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7308" y="138269"/>
            <a:ext cx="826629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치료계획 및 심의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첨단재생바이오법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51759"/>
              </p:ext>
            </p:extLst>
          </p:nvPr>
        </p:nvGraphicFramePr>
        <p:xfrm>
          <a:off x="534293" y="738203"/>
          <a:ext cx="4520307" cy="6033490"/>
        </p:xfrm>
        <a:graphic>
          <a:graphicData uri="http://schemas.openxmlformats.org/drawingml/2006/table">
            <a:tbl>
              <a:tblPr/>
              <a:tblGrid>
                <a:gridCol w="78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1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19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2208">
                <a:tc gridSpan="8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■ 첨단재생의료의 안전 및 지원에 관한 규칙 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[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별지 제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5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호의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2</a:t>
                      </a:r>
                      <a:r>
                        <a:rPr lang="ko-KR" altLang="en-US" sz="800" kern="0" spc="0" dirty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서식</a:t>
                      </a:r>
                      <a:r>
                        <a:rPr lang="en-US" altLang="ko-KR" sz="800" kern="0" spc="0" dirty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]</a:t>
                      </a:r>
                      <a:endParaRPr lang="ko-KR" altLang="en-US" sz="800" kern="0" spc="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678" marR="7678" marT="7678" marB="76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752">
                <a:tc gridSpan="8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한양견고딕"/>
                          <a:ea typeface="한양견고딕"/>
                        </a:rPr>
                        <a:t>첨단재생의료 치료계획 심의신청서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678" marR="7678" marT="7678" marB="7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986">
                <a:tc gridSpan="8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※ </a:t>
                      </a:r>
                      <a:r>
                        <a:rPr lang="ko-KR" altLang="en-US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색상이 어두운 칸은 신청인이 작성하지 않습니다</a:t>
                      </a:r>
                      <a:r>
                        <a:rPr lang="en-US" altLang="ko-KR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. 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39207" marR="39207" marT="19603" marB="196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359"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접수번호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5410" marR="15410" marT="15410" marB="7678">
                    <a:lnL>
                      <a:noFill/>
                    </a:lnL>
                    <a:lnR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접수일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5410" marR="15410" marT="15410" marB="7678">
                    <a:lnL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처리기간 </a:t>
                      </a:r>
                      <a:r>
                        <a:rPr lang="en-US" altLang="ko-KR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120</a:t>
                      </a: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일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5410" marR="15410" marT="15410" marB="7678">
                    <a:lnL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BBB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574">
                <a:tc rowSpan="2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신청인</a:t>
                      </a:r>
                      <a:r>
                        <a:rPr lang="en-US" altLang="ko-KR" sz="400" kern="0" spc="-2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(</a:t>
                      </a:r>
                      <a:r>
                        <a:rPr lang="ko-KR" altLang="en-US" sz="400" kern="0" spc="-2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실시책임자</a:t>
                      </a:r>
                      <a:r>
                        <a:rPr lang="en-US" altLang="ko-KR" sz="400" kern="0" spc="-2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)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39207" marR="39207" marT="15410" marB="7678" anchor="ctr">
                    <a:lnL>
                      <a:noFill/>
                    </a:lnL>
                    <a:lnR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성명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5410" marR="15410" marT="15410" marB="7678">
                    <a:lnL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전화번호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5410" marR="15410" marT="15410" marB="7678">
                    <a:lnL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953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주소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5410" marR="15410" marT="15410" marB="7678">
                    <a:lnL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803">
                <a:tc rowSpan="3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첨단재생의료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실시기관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27772" marR="27772" marT="7678" marB="7678" anchor="ctr">
                    <a:lnL>
                      <a:noFill/>
                    </a:lnL>
                    <a:lnR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기관 명칭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27772" marR="27772" marT="7678" marB="7678">
                    <a:lnL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재생의료기관 지정번호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27772" marR="27772" marT="7678" marB="7678">
                    <a:lnL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9803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소재지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27772" marR="27772" marT="7678" marB="7678">
                    <a:lnL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9803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대표자 성명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27772" marR="27772" marT="7678" marB="7678">
                    <a:lnL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6953">
                <a:tc rowSpan="4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첨단재생의료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5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치료의 내용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5410" marR="15410" marT="15410" marB="7678" anchor="ctr">
                    <a:lnL>
                      <a:noFill/>
                    </a:lnL>
                    <a:lnR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제목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5410" marR="15410" marT="15410" marB="7678">
                    <a:lnL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6953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목적 및 대상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5410" marR="15410" marT="15410" marB="7678">
                    <a:lnL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6953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제공기간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5410" marR="15410" marT="15410" marB="7678">
                    <a:lnL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6953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이용할 인체세포등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5410" marR="15410" marT="15410" marB="7678">
                    <a:lnL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97755">
                <a:tc gridSpan="8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「첨단재생의료 및 </a:t>
                      </a:r>
                      <a:r>
                        <a:rPr lang="ko-KR" altLang="en-US" sz="400" kern="0" spc="-40" dirty="0" err="1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첨단바이오의약품</a:t>
                      </a:r>
                      <a:r>
                        <a:rPr lang="ko-KR" altLang="en-US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 안전 및 지원에 관한 법률」 제</a:t>
                      </a:r>
                      <a:r>
                        <a:rPr lang="en-US" altLang="ko-KR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12</a:t>
                      </a:r>
                      <a:r>
                        <a:rPr lang="ko-KR" altLang="en-US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조의</a:t>
                      </a:r>
                      <a:r>
                        <a:rPr lang="en-US" altLang="ko-KR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2</a:t>
                      </a:r>
                      <a:r>
                        <a:rPr lang="ko-KR" altLang="en-US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제</a:t>
                      </a:r>
                      <a:r>
                        <a:rPr lang="en-US" altLang="ko-KR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</a:t>
                      </a:r>
                      <a:r>
                        <a:rPr lang="ko-KR" altLang="en-US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항</a:t>
                      </a:r>
                      <a:r>
                        <a:rPr lang="en-US" altLang="ko-KR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, </a:t>
                      </a:r>
                      <a:r>
                        <a:rPr lang="ko-KR" altLang="en-US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같은 법 시행령 제</a:t>
                      </a:r>
                      <a:r>
                        <a:rPr lang="en-US" altLang="ko-KR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11</a:t>
                      </a:r>
                      <a:r>
                        <a:rPr lang="ko-KR" altLang="en-US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조의</a:t>
                      </a:r>
                      <a:r>
                        <a:rPr lang="en-US" altLang="ko-KR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2</a:t>
                      </a:r>
                      <a:r>
                        <a:rPr lang="ko-KR" altLang="en-US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제</a:t>
                      </a:r>
                      <a:r>
                        <a:rPr lang="en-US" altLang="ko-KR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</a:t>
                      </a:r>
                      <a:r>
                        <a:rPr lang="ko-KR" altLang="en-US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항 및 「첨단재생의료의 안전 및 지원에 관한 규칙」 제</a:t>
                      </a:r>
                      <a:r>
                        <a:rPr lang="en-US" altLang="ko-KR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9</a:t>
                      </a:r>
                      <a:r>
                        <a:rPr lang="ko-KR" altLang="en-US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조제</a:t>
                      </a:r>
                      <a:r>
                        <a:rPr lang="en-US" altLang="ko-KR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2</a:t>
                      </a:r>
                      <a:r>
                        <a:rPr lang="ko-KR" altLang="en-US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항에 따라 위와 같이 신청합니다</a:t>
                      </a:r>
                      <a:r>
                        <a:rPr lang="en-US" altLang="ko-KR" sz="400" kern="0" spc="-4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.</a:t>
                      </a:r>
                      <a:endParaRPr lang="ko-KR" altLang="en-US" sz="400" kern="0" spc="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39207" marR="39207" marT="7732" marB="7732" anchor="ctr">
                    <a:lnL>
                      <a:noFill/>
                    </a:lnL>
                    <a:lnR>
                      <a:noFill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2208">
                <a:tc gridSpan="8">
                  <a:txBody>
                    <a:bodyPr/>
                    <a:lstStyle/>
                    <a:p>
                      <a:pPr marL="9525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년 월 일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678" marR="7678" marT="7678" marB="7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9803">
                <a:tc gridSpan="4">
                  <a:txBody>
                    <a:bodyPr/>
                    <a:lstStyle/>
                    <a:p>
                      <a:pPr marL="9525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신청인</a:t>
                      </a:r>
                      <a:r>
                        <a:rPr lang="en-US" altLang="ko-KR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(</a:t>
                      </a: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실시책임자</a:t>
                      </a:r>
                      <a:r>
                        <a:rPr lang="en-US" altLang="ko-KR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) 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678" marR="7678" marT="7678" marB="7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95250" marR="9525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(</a:t>
                      </a:r>
                      <a:r>
                        <a:rPr lang="ko-KR" altLang="en-US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서명 또는 인</a:t>
                      </a:r>
                      <a:r>
                        <a:rPr lang="en-US" altLang="ko-KR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)</a:t>
                      </a:r>
                      <a:endParaRPr lang="ko-KR" altLang="en-US" sz="300" kern="0" spc="0">
                        <a:solidFill>
                          <a:srgbClr val="000000"/>
                        </a:solidFill>
                        <a:latin typeface="함초롬바탕"/>
                        <a:ea typeface="돋움체"/>
                      </a:endParaRPr>
                    </a:p>
                  </a:txBody>
                  <a:tcPr marL="7678" marR="7678" marT="7678" marB="7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9803">
                <a:tc gridSpan="4">
                  <a:txBody>
                    <a:bodyPr/>
                    <a:lstStyle/>
                    <a:p>
                      <a:pPr marL="9525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기관장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678" marR="7678" marT="7678" marB="7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95250" marR="9525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(</a:t>
                      </a:r>
                      <a:r>
                        <a:rPr lang="ko-KR" altLang="en-US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서명 또는 인</a:t>
                      </a:r>
                      <a:r>
                        <a:rPr lang="en-US" altLang="ko-KR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)</a:t>
                      </a:r>
                      <a:endParaRPr lang="ko-KR" altLang="en-US" sz="300" kern="0" spc="0">
                        <a:solidFill>
                          <a:srgbClr val="000000"/>
                        </a:solidFill>
                        <a:latin typeface="함초롬바탕"/>
                        <a:ea typeface="돋움체"/>
                      </a:endParaRPr>
                    </a:p>
                  </a:txBody>
                  <a:tcPr marL="7678" marR="7678" marT="7678" marB="7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5716">
                <a:tc gridSpan="8">
                  <a:txBody>
                    <a:bodyPr/>
                    <a:lstStyle/>
                    <a:p>
                      <a:pPr marL="95250" marR="9525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600" b="1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첨단재생의료 및 첨단바이오의약품 심의위원회 위원장</a:t>
                      </a:r>
                      <a:r>
                        <a:rPr lang="ko-KR" altLang="en-US" sz="400" b="1" kern="0" spc="0">
                          <a:solidFill>
                            <a:srgbClr val="000000"/>
                          </a:solidFill>
                          <a:latin typeface="함초롬바탕"/>
                          <a:ea typeface="돋움체"/>
                        </a:rPr>
                        <a:t> </a:t>
                      </a:r>
                      <a:r>
                        <a:rPr lang="ko-KR" altLang="en-US" sz="4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귀하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678" marR="7678" marT="7678" marB="7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238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9937">
                <a:tc gridSpan="8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39207" marR="39207" marT="19603" marB="19603" anchor="ctr">
                    <a:lnL>
                      <a:noFill/>
                    </a:lnL>
                    <a:lnR>
                      <a:noFill/>
                    </a:lnR>
                    <a:lnT w="32385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592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첨부서류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27772" marR="27772" marT="7678" marB="7678" anchor="ctr">
                    <a:lnL>
                      <a:noFill/>
                    </a:lnL>
                    <a:lnR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80010" marR="0" indent="-8001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다음 각 호의 사항이 포함된 첨단재생의료 치료계획</a:t>
                      </a:r>
                      <a:endParaRPr lang="ko-KR" altLang="en-US" sz="400" kern="0" spc="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80010" marR="0" indent="-8001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1.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첨단재생의료 치료의 목적 및 제공기간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2.</a:t>
                      </a:r>
                      <a:r>
                        <a:rPr lang="ko-KR" altLang="en-US" sz="300" kern="0" spc="-30" dirty="0">
                          <a:solidFill>
                            <a:srgbClr val="000000"/>
                          </a:solidFill>
                          <a:latin typeface="한양신명조"/>
                          <a:ea typeface="돋움체"/>
                        </a:rPr>
                        <a:t> </a:t>
                      </a:r>
                      <a:r>
                        <a:rPr lang="ko-KR" altLang="en-US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「첨단재생의료 및 </a:t>
                      </a:r>
                      <a:r>
                        <a:rPr lang="ko-KR" altLang="en-US" sz="300" kern="0" spc="-50" dirty="0" err="1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첨단바이오의약품</a:t>
                      </a:r>
                      <a:r>
                        <a:rPr lang="ko-KR" altLang="en-US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 안전 및 지원에 관한 법률 시행령」 제</a:t>
                      </a:r>
                      <a:r>
                        <a:rPr lang="en-US" altLang="ko-KR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4</a:t>
                      </a:r>
                      <a:r>
                        <a:rPr lang="ko-KR" altLang="en-US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조제</a:t>
                      </a:r>
                      <a:r>
                        <a:rPr lang="en-US" altLang="ko-KR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2</a:t>
                      </a:r>
                      <a:r>
                        <a:rPr lang="ko-KR" altLang="en-US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항에 따른 첨단</a:t>
                      </a:r>
                      <a:r>
                        <a:rPr lang="ko-KR" altLang="en-US" sz="300" kern="0" spc="-6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재생</a:t>
                      </a:r>
                      <a:r>
                        <a:rPr lang="ko-KR" altLang="en-US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의료 치료의 위험도에 대한 자체 구분 및 첨단재생의료 치료의 </a:t>
                      </a:r>
                      <a:r>
                        <a:rPr lang="ko-KR" altLang="en-US" sz="300" kern="0" spc="-50" dirty="0" err="1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필요성ㆍ안전성ㆍ유효성에</a:t>
                      </a:r>
                      <a:r>
                        <a:rPr lang="ko-KR" altLang="en-US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 대한</a:t>
                      </a:r>
                      <a:r>
                        <a:rPr lang="ko-KR" altLang="en-US" sz="300" kern="0" spc="-30" dirty="0">
                          <a:solidFill>
                            <a:srgbClr val="000000"/>
                          </a:solidFill>
                          <a:latin typeface="한양신명조"/>
                          <a:ea typeface="돋움체"/>
                        </a:rPr>
                        <a:t> </a:t>
                      </a:r>
                      <a:r>
                        <a:rPr lang="ko-KR" altLang="en-US" sz="300" kern="0" spc="-3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근거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3.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첨단재생의료 치료에 사용되는 </a:t>
                      </a:r>
                      <a:r>
                        <a:rPr lang="ko-KR" altLang="en-US" sz="300" kern="0" spc="0" dirty="0" err="1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인체세포등의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 종류</a:t>
                      </a: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, </a:t>
                      </a:r>
                      <a:r>
                        <a:rPr lang="ko-KR" altLang="en-US" sz="300" kern="0" spc="0" dirty="0" err="1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채취ㆍ검사ㆍ처리ㆍ보관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 절차 및 방법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4. </a:t>
                      </a:r>
                      <a:r>
                        <a:rPr lang="ko-KR" altLang="en-US" sz="300" kern="0" spc="0" dirty="0" err="1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인체세포등의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 투여 </a:t>
                      </a:r>
                      <a:r>
                        <a:rPr lang="ko-KR" altLang="en-US" sz="300" kern="0" spc="0" dirty="0" err="1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방법ㆍ경로ㆍ주기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 등 첨단재생의료 치료의 실시방법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5.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첨단재생의료 치료를 담당하는 의사</a:t>
                      </a: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,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치과의사 또는 한의사의 성명 및 자격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6. </a:t>
                      </a:r>
                      <a:r>
                        <a:rPr lang="ko-KR" altLang="en-US" sz="300" kern="0" spc="-3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「첨단재생의료 및 </a:t>
                      </a:r>
                      <a:r>
                        <a:rPr lang="ko-KR" altLang="en-US" sz="300" kern="0" spc="-30" dirty="0" err="1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첨단바이오의약품</a:t>
                      </a:r>
                      <a:r>
                        <a:rPr lang="ko-KR" altLang="en-US" sz="300" kern="0" spc="-3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 안전 및 지원에 관한 법률」</a:t>
                      </a:r>
                      <a:r>
                        <a:rPr lang="ko-KR" altLang="en-US" sz="300" kern="0" spc="-20" dirty="0">
                          <a:solidFill>
                            <a:srgbClr val="000000"/>
                          </a:solidFill>
                          <a:latin typeface="한양신명조"/>
                          <a:ea typeface="돋움체"/>
                        </a:rPr>
                        <a:t> </a:t>
                      </a:r>
                      <a:r>
                        <a:rPr lang="ko-KR" altLang="en-US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제</a:t>
                      </a:r>
                      <a:r>
                        <a:rPr lang="en-US" altLang="ko-KR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11</a:t>
                      </a:r>
                      <a:r>
                        <a:rPr lang="ko-KR" altLang="en-US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조의</a:t>
                      </a:r>
                      <a:r>
                        <a:rPr lang="en-US" altLang="ko-KR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2</a:t>
                      </a:r>
                      <a:r>
                        <a:rPr lang="ko-KR" altLang="en-US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제</a:t>
                      </a:r>
                      <a:r>
                        <a:rPr lang="en-US" altLang="ko-KR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</a:t>
                      </a:r>
                      <a:r>
                        <a:rPr lang="ko-KR" altLang="en-US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항 및 제</a:t>
                      </a:r>
                      <a:r>
                        <a:rPr lang="en-US" altLang="ko-KR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4</a:t>
                      </a:r>
                      <a:r>
                        <a:rPr lang="ko-KR" altLang="en-US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항에 따른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한양신명조"/>
                          <a:ea typeface="돋움체"/>
                        </a:rPr>
                        <a:t>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동의서 서식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7.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치료대상자의 선정기준 및 예상 치료대상자 수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8.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이상반응 발생 시의 조치 기준 등 치료대상자에 대한 안전관리 방안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9.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첨단재생의료 치료 후 치료대상자에 대한 사후관찰 방안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10. </a:t>
                      </a:r>
                      <a:r>
                        <a:rPr lang="ko-KR" altLang="en-US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첨단재생의료 치료로 인한 사고 발생 시 치료대상자에 대한 보상 대책 및 관련 규약</a:t>
                      </a:r>
                      <a:r>
                        <a:rPr lang="en-US" altLang="ko-KR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(</a:t>
                      </a:r>
                      <a:r>
                        <a:rPr lang="ko-KR" altLang="en-US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첨단재생의료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한양신명조"/>
                          <a:ea typeface="돋움체"/>
                        </a:rPr>
                        <a:t>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치료 중단에 따른 손실 보상에 관한 사항을 포함합니다</a:t>
                      </a: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)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11.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치료대상자의 개인정보 보호 대책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12.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치료단계별 비용 </a:t>
                      </a:r>
                      <a:r>
                        <a:rPr lang="ko-KR" altLang="en-US" sz="300" kern="0" spc="0" dirty="0" err="1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산정ㆍ지불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 방식 등 치료 비용에 관한 기준 및 설정 근거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13.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첨단재생의료 치료를 통해 생성된 자료의 기록</a:t>
                      </a: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,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수집 및 보관 등 관리 방안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</a:t>
                      </a:r>
                      <a:r>
                        <a:rPr lang="en-US" altLang="ko-KR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4. </a:t>
                      </a:r>
                      <a:r>
                        <a:rPr lang="ko-KR" altLang="en-US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첨단재생의료 치료의 안전관리</a:t>
                      </a:r>
                      <a:r>
                        <a:rPr lang="en-US" altLang="ko-KR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, </a:t>
                      </a:r>
                      <a:r>
                        <a:rPr lang="ko-KR" altLang="en-US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치료대상자 및 </a:t>
                      </a:r>
                      <a:r>
                        <a:rPr lang="ko-KR" altLang="en-US" sz="300" kern="0" spc="-50" dirty="0" err="1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인체세포등의</a:t>
                      </a:r>
                      <a:r>
                        <a:rPr lang="ko-KR" altLang="en-US" sz="300" kern="0" spc="-5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 기증자 보호 등을 위한 재생의료기관의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한양신명조"/>
                          <a:ea typeface="돋움체"/>
                        </a:rPr>
                        <a:t>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자체 관리계획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  <a:p>
                      <a:pPr marL="119380" marR="0" indent="-1193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15. </a:t>
                      </a:r>
                      <a:r>
                        <a:rPr lang="ko-KR" altLang="en-US" sz="300" kern="0" spc="-2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동일 기관 또는 다른 기관에서 완료된 동일한 목적 및 내용의 첨단재생의료 실시가 있는 경우에는 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해당 첨단재생의료 실시의 </a:t>
                      </a:r>
                      <a:r>
                        <a:rPr lang="ko-KR" altLang="en-US" sz="300" kern="0" spc="0" dirty="0" err="1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현황ㆍ결과</a:t>
                      </a:r>
                      <a:r>
                        <a:rPr lang="ko-KR" altLang="en-US" sz="300" kern="0" spc="0" dirty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 및 관련 자료</a:t>
                      </a:r>
                      <a:endParaRPr lang="ko-KR" altLang="en-US" sz="600" kern="0" spc="0" dirty="0">
                        <a:solidFill>
                          <a:srgbClr val="000000"/>
                        </a:solidFill>
                        <a:latin typeface="한양신명조"/>
                      </a:endParaRPr>
                    </a:p>
                  </a:txBody>
                  <a:tcPr marL="27772" marR="27772" marT="7678" marB="7678" anchor="ctr">
                    <a:lnL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수수료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300" kern="0" spc="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없음</a:t>
                      </a:r>
                      <a:endParaRPr lang="ko-KR" altLang="en-US" sz="4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27772" marR="27772" marT="7678" marB="7678" anchor="ctr">
                    <a:lnL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4119">
                <a:tc gridSpan="8"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kern="0" spc="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678" marR="7678" marT="7678" marB="7678" anchor="b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5D5D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17612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/>
        </p:nvGraphicFramePr>
        <p:xfrm>
          <a:off x="6105527" y="1141507"/>
          <a:ext cx="4751727" cy="5625561"/>
        </p:xfrm>
        <a:graphic>
          <a:graphicData uri="http://schemas.openxmlformats.org/drawingml/2006/table">
            <a:tbl>
              <a:tblPr/>
              <a:tblGrid>
                <a:gridCol w="72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3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39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6285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치료명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85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위험도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□ 고위험 □ 중위험 □ 저위험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접수번호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i="1" kern="0" spc="-170">
                        <a:solidFill>
                          <a:srgbClr val="000000"/>
                        </a:solidFill>
                        <a:latin typeface="함초롬바탕"/>
                        <a:ea typeface="돋움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08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치료분야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□ 세포치료 □ 유전자치료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□ 조직공학치료 □ 융복합치료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08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-110" dirty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실시기간</a:t>
                      </a:r>
                      <a:endParaRPr lang="ko-KR" altLang="en-US" sz="600" kern="100" spc="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반려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결과 통보일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08">
                <a:tc row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신청인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첨단재생의료 실시기관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i="1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전화번호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(</a:t>
                      </a: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팩스번호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)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i="1" kern="100" spc="0">
                        <a:solidFill>
                          <a:srgbClr val="80808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2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대표자 성명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i="1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전자우편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2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지정번호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600" i="1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소재지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7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실시책임자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i="1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전화번호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(</a:t>
                      </a: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팩스번호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)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i="1" kern="100" spc="0">
                        <a:solidFill>
                          <a:srgbClr val="80808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628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전자우편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7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우편주소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(</a:t>
                      </a: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직장 또는 자택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)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92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신청 대상 및 내용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92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신청 요지 및 이유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6285"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44456">
                <a:tc gridSpan="6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위와 같이 이의를 제기하오니 상기 내용에 대하여 검토하여 주시기 바랍니다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.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  <a:ea typeface="돋움"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별첨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: 1. </a:t>
                      </a: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통보된 반려 공문 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1</a:t>
                      </a: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부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. 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444500" marR="0" indent="-44450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2. </a:t>
                      </a: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이의신청 공문 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1</a:t>
                      </a: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부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.</a:t>
                      </a:r>
                      <a:br>
                        <a:rPr lang="ko-KR" altLang="en-US" sz="600" kern="100" spc="0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3. </a:t>
                      </a: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증빙서류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8636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년 월 일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86360" indent="0" algn="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신청인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(</a:t>
                      </a: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기관장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) : (</a:t>
                      </a: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인</a:t>
                      </a:r>
                      <a:r>
                        <a:rPr lang="en-US" altLang="ko-KR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)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0" marR="0" indent="0" algn="l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ko-KR" altLang="en-US" sz="800" b="1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첨단재생의료 및 첨단바이오의약품 심의위원회 위원장 </a:t>
                      </a:r>
                      <a:r>
                        <a:rPr lang="ko-KR" altLang="en-US" sz="600" kern="100" spc="0">
                          <a:solidFill>
                            <a:srgbClr val="000000"/>
                          </a:solidFill>
                          <a:latin typeface="돋움"/>
                          <a:ea typeface="돋움"/>
                        </a:rPr>
                        <a:t>귀하</a:t>
                      </a:r>
                      <a:endParaRPr lang="ko-KR" altLang="en-US" sz="600" kern="100" spc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29441"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57180" marR="57180" marT="28590" marB="28590" anchor="ctr">
                    <a:lnL>
                      <a:noFill/>
                    </a:lnL>
                    <a:lnR>
                      <a:noFill/>
                    </a:lnR>
                    <a:lnT w="3238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4379">
                <a:tc gridSpan="6"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500" kern="0" spc="-7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210mm×297mm[</a:t>
                      </a:r>
                      <a:r>
                        <a:rPr lang="ko-KR" altLang="en-US" sz="500" kern="0" spc="-7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백상지 </a:t>
                      </a:r>
                      <a:r>
                        <a:rPr lang="en-US" altLang="ko-KR" sz="500" kern="0" spc="-7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80g/</a:t>
                      </a:r>
                      <a:r>
                        <a:rPr lang="ko-KR" altLang="en-US" sz="500" kern="0" spc="-7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㎡</a:t>
                      </a:r>
                      <a:r>
                        <a:rPr lang="en-US" altLang="ko-KR" sz="500" kern="0" spc="-7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(</a:t>
                      </a:r>
                      <a:r>
                        <a:rPr lang="ko-KR" altLang="en-US" sz="500" kern="0" spc="-7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재활용품</a:t>
                      </a:r>
                      <a:r>
                        <a:rPr lang="en-US" altLang="ko-KR" sz="500" kern="0" spc="-70">
                          <a:solidFill>
                            <a:srgbClr val="000000"/>
                          </a:solidFill>
                          <a:latin typeface="돋움체"/>
                          <a:ea typeface="돋움체"/>
                        </a:rPr>
                        <a:t>)]</a:t>
                      </a:r>
                      <a:endParaRPr lang="ko-KR" altLang="en-US" sz="600" kern="0" spc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11198" marR="11198" marT="11198" marB="11198" anchor="b">
                    <a:lnL>
                      <a:noFill/>
                    </a:lnL>
                    <a:lnR>
                      <a:noFill/>
                    </a:lnR>
                    <a:lnT w="3238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6285">
                <a:tc gridSpan="6">
                  <a:txBody>
                    <a:bodyPr/>
                    <a:lstStyle/>
                    <a:p>
                      <a:pPr marL="1969770" marR="0" indent="-91821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ko-KR" altLang="en-US" sz="600" kern="100" spc="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1198" marR="11198" marT="11198" marB="11198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096000" y="595196"/>
            <a:ext cx="487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800" dirty="0"/>
              <a:t>■ 첨단재생의료 치료계획 </a:t>
            </a:r>
            <a:r>
              <a:rPr lang="ko-KR" altLang="en-US" sz="800" dirty="0" err="1"/>
              <a:t>작성ㆍ제출</a:t>
            </a:r>
            <a:r>
              <a:rPr lang="ko-KR" altLang="en-US" sz="800" dirty="0"/>
              <a:t> 및 심의 등에 관한 규정</a:t>
            </a:r>
            <a:r>
              <a:rPr lang="en-US" altLang="ko-KR" sz="800" dirty="0"/>
              <a:t>(</a:t>
            </a:r>
            <a:r>
              <a:rPr lang="ko-KR" altLang="en-US" sz="800" dirty="0"/>
              <a:t>안</a:t>
            </a:r>
            <a:r>
              <a:rPr lang="en-US" altLang="ko-KR" sz="800" dirty="0"/>
              <a:t>) [</a:t>
            </a:r>
            <a:r>
              <a:rPr lang="ko-KR" altLang="en-US" sz="800" dirty="0"/>
              <a:t>별지 제</a:t>
            </a:r>
            <a:r>
              <a:rPr lang="en-US" altLang="ko-KR" sz="800" dirty="0"/>
              <a:t>2</a:t>
            </a:r>
            <a:r>
              <a:rPr lang="ko-KR" altLang="en-US" sz="800" dirty="0" err="1"/>
              <a:t>호서식</a:t>
            </a:r>
            <a:r>
              <a:rPr lang="en-US" altLang="ko-KR" sz="800" dirty="0"/>
              <a:t>] </a:t>
            </a:r>
            <a:endParaRPr lang="ko-KR" altLang="en-US" sz="800" dirty="0"/>
          </a:p>
          <a:p>
            <a:pPr fontAlgn="base"/>
            <a:r>
              <a:rPr lang="ko-KR" altLang="en-US" sz="1200" b="1" dirty="0"/>
              <a:t>첨단재생의료 치료계획 반려 이의신청서</a:t>
            </a:r>
            <a:endParaRPr lang="ko-KR" altLang="en-US" sz="12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C5D1F44-CB9B-D4A4-683B-1828DBABC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875" y="6350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99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325CF-134B-F5C2-CA05-98BFEC968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3FE75F-C05A-7F04-A316-4A381A72A9C1}"/>
              </a:ext>
            </a:extLst>
          </p:cNvPr>
          <p:cNvSpPr txBox="1"/>
          <p:nvPr/>
        </p:nvSpPr>
        <p:spPr>
          <a:xfrm>
            <a:off x="691116" y="874326"/>
            <a:ext cx="10983433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재생의료기관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은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첨단재생의료 치료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를 위해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‘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첨단재생의료 치료 계획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＇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을 작성해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심의위원회 심의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를  받아야함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ko-KR" altLang="en-US" sz="16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동일한 목적  및  내용의  첨단재생의료  임상연구가  사전에  완료된  경우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에만  </a:t>
            </a: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고위험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/</a:t>
            </a: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중위험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 치료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가능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저위험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 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: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lt"/>
                <a:cs typeface="Calibri"/>
              </a:rPr>
              <a:t>재생의료기관이 치료계획 작성하여 심의위원회 심의〮적합 받은 후 실시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26210DF-6080-C640-3034-5FB053EB50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46" y="2219464"/>
            <a:ext cx="11003176" cy="4313858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1046923" y="5155095"/>
            <a:ext cx="1974573" cy="1232453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000540" y="2948608"/>
            <a:ext cx="1974573" cy="1232453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510" y="299136"/>
            <a:ext cx="557546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치료를 위한 기준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007ED07-EDA3-7AD8-33C8-A8261D6B8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4875" y="6350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62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06F4C-307C-EF15-CAEF-56D5A8DB7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02200E5-A326-941C-676C-0128565F90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532" y="779472"/>
            <a:ext cx="11311468" cy="5430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6643" y="248336"/>
            <a:ext cx="615809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위험도에 따른 치료 절차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87978" y="5093965"/>
            <a:ext cx="10816046" cy="11853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FDCE8BC-2F23-FA1D-3A02-FF2ACE09F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4875" y="6350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87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61919" y="741872"/>
            <a:ext cx="8059931" cy="3903540"/>
          </a:xfrm>
          <a:prstGeom prst="rect">
            <a:avLst/>
          </a:prstGeom>
          <a:noFill/>
          <a:ln w="9525">
            <a:noFill/>
            <a:miter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811997" y="4702630"/>
            <a:ext cx="7497687" cy="2010984"/>
          </a:xfrm>
          <a:prstGeom prst="rect">
            <a:avLst/>
          </a:prstGeom>
          <a:noFill/>
          <a:ln w="9525">
            <a:noFill/>
            <a:miter/>
          </a:ln>
          <a:effectLst/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 cstate="print"/>
          <a:srcRect l="18100" t="16870" r="18320" b="14080"/>
          <a:stretch>
            <a:fillRect/>
          </a:stretch>
        </p:blipFill>
        <p:spPr>
          <a:xfrm flipH="1">
            <a:off x="2377310" y="3213462"/>
            <a:ext cx="1377340" cy="6215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 cstate="print"/>
          <a:srcRect l="18100" t="16870" r="18320" b="14080"/>
          <a:stretch>
            <a:fillRect/>
          </a:stretch>
        </p:blipFill>
        <p:spPr>
          <a:xfrm flipH="1">
            <a:off x="2346831" y="2333896"/>
            <a:ext cx="1377340" cy="62157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6" cstate="print"/>
          <a:srcRect l="18100" t="16870" r="18320" b="14080"/>
          <a:stretch>
            <a:fillRect/>
          </a:stretch>
        </p:blipFill>
        <p:spPr>
          <a:xfrm flipH="1">
            <a:off x="2399082" y="1406433"/>
            <a:ext cx="1377340" cy="621577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248193" y="3291839"/>
            <a:ext cx="1998798" cy="35979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2800" b="1" dirty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2400" b="1" dirty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 지원</a:t>
            </a: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43839" y="2412274"/>
            <a:ext cx="1998798" cy="35979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2800" b="1" dirty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2400" b="1" dirty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 지원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6902" y="1471747"/>
            <a:ext cx="1998798" cy="35979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2800" b="1" dirty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2400" b="1" dirty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 지원</a:t>
            </a:r>
          </a:p>
        </p:txBody>
      </p:sp>
      <p:sp>
        <p:nvSpPr>
          <p:cNvPr id="17" name="모서리가 둥근 직사각형 16"/>
          <p:cNvSpPr/>
          <p:nvPr/>
        </p:nvSpPr>
        <p:spPr>
          <a:xfrm>
            <a:off x="269963" y="4959530"/>
            <a:ext cx="3454207" cy="1099389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■ </a:t>
            </a:r>
            <a:r>
              <a:rPr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연구계획서 제출 </a:t>
            </a:r>
            <a:r>
              <a:rPr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rPr>
              <a:t>■</a:t>
            </a:r>
            <a:r>
              <a:rPr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0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defRPr/>
            </a:pPr>
            <a:endParaRPr lang="en-US" altLang="ko-KR" sz="105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defRPr/>
            </a:pPr>
            <a:r>
              <a:rPr lang="ko-KR" altLang="en-US" sz="2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☞</a:t>
            </a:r>
            <a:r>
              <a:rPr lang="ko-KR" altLang="en-US" sz="20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첨단재생의료실시기관</a:t>
            </a:r>
            <a:r>
              <a:rPr lang="en-US" altLang="ko-KR" sz="2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pPr lvl="0">
              <a:defRPr/>
            </a:pPr>
            <a:r>
              <a:rPr lang="en-US" altLang="ko-KR" sz="2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2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지정 후 </a:t>
            </a:r>
            <a:r>
              <a:rPr lang="en-US" altLang="ko-KR" sz="2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2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이내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964" y="195692"/>
            <a:ext cx="612410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임상연구 수행 및 관리체계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z="1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BB083E0-2BBB-DAC0-E47B-4738839D54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4875" y="6350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92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55A7C-8861-BDC1-D6EC-E4B17727D800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ko-KR" alt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첨단재생의료 위험도에 따른 차등관리</a:t>
            </a:r>
            <a:endParaRPr lang="en-US" altLang="ko-KR" sz="4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t="10201"/>
          <a:stretch>
            <a:fillRect/>
          </a:stretch>
        </p:blipFill>
        <p:spPr>
          <a:xfrm>
            <a:off x="838200" y="1863939"/>
            <a:ext cx="10512547" cy="441327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40E00AE-3DE2-BC9A-DBD9-D4A4B4338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4875" y="6350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6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8FDA2-5E36-FDCF-391C-A356E716F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BFA55D6-797B-137F-1EFF-830FD369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73" y="894853"/>
            <a:ext cx="10274700" cy="5289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5C3E58-B232-E50C-3F2D-14424D286BB3}"/>
              </a:ext>
            </a:extLst>
          </p:cNvPr>
          <p:cNvSpPr txBox="1"/>
          <p:nvPr/>
        </p:nvSpPr>
        <p:spPr>
          <a:xfrm>
            <a:off x="611473" y="265469"/>
            <a:ext cx="826857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ko-KR" altLang="en-US" sz="2400" b="1" dirty="0">
                <a:solidFill>
                  <a:prstClr val="white"/>
                </a:solidFill>
                <a:latin typeface="Arial Unicode MS"/>
              </a:rPr>
              <a:t>첨단재생의료  접근경로 </a:t>
            </a:r>
            <a:r>
              <a:rPr kumimoji="1" lang="en-US" altLang="ko-KR" sz="2400" b="1" dirty="0">
                <a:solidFill>
                  <a:prstClr val="white"/>
                </a:solidFill>
                <a:latin typeface="Arial Unicode MS"/>
              </a:rPr>
              <a:t>– </a:t>
            </a:r>
            <a:r>
              <a:rPr kumimoji="1" lang="ko-KR" altLang="en-US" sz="2400" b="1" dirty="0">
                <a:solidFill>
                  <a:prstClr val="white"/>
                </a:solidFill>
                <a:latin typeface="Arial Unicode MS"/>
              </a:rPr>
              <a:t>신의료기술 받아야 하나</a:t>
            </a:r>
            <a:r>
              <a:rPr kumimoji="1" lang="en-US" altLang="ko-KR" sz="2400" b="1" dirty="0">
                <a:solidFill>
                  <a:prstClr val="white"/>
                </a:solidFill>
                <a:latin typeface="Arial Unicode MS"/>
              </a:rPr>
              <a:t>?</a:t>
            </a:r>
            <a:endParaRPr lang="ko-KR" altLang="en-US" sz="2400" b="1" dirty="0">
              <a:solidFill>
                <a:prstClr val="white"/>
              </a:solidFill>
              <a:latin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D6E24DF-F58C-A0D1-974F-FE1E84E9B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875" y="6350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0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 flipV="1">
            <a:off x="666712" y="571480"/>
            <a:ext cx="11215767" cy="142876"/>
          </a:xfrm>
          <a:custGeom>
            <a:avLst/>
            <a:gdLst/>
            <a:ahLst/>
            <a:cxnLst/>
            <a:rect l="l" t="t" r="r" b="b"/>
            <a:pathLst>
              <a:path w="7366000">
                <a:moveTo>
                  <a:pt x="0" y="0"/>
                </a:moveTo>
                <a:lnTo>
                  <a:pt x="7365682" y="0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799" t="2083" r="3451"/>
          <a:stretch>
            <a:fillRect/>
          </a:stretch>
        </p:blipFill>
        <p:spPr bwMode="auto">
          <a:xfrm>
            <a:off x="6711885" y="1068917"/>
            <a:ext cx="4674949" cy="518267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5675" t="11343" r="9205" b="7250"/>
          <a:stretch>
            <a:fillRect/>
          </a:stretch>
        </p:blipFill>
        <p:spPr bwMode="auto">
          <a:xfrm>
            <a:off x="911077" y="1068917"/>
            <a:ext cx="4930399" cy="52176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92054D-C572-D358-E2AC-398151FDFA06}"/>
              </a:ext>
            </a:extLst>
          </p:cNvPr>
          <p:cNvSpPr txBox="1"/>
          <p:nvPr/>
        </p:nvSpPr>
        <p:spPr>
          <a:xfrm>
            <a:off x="666712" y="199139"/>
            <a:ext cx="7459193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ko-KR" altLang="en-US" sz="2400" b="1" dirty="0">
                <a:solidFill>
                  <a:prstClr val="white"/>
                </a:solidFill>
                <a:latin typeface="Arial Unicode MS"/>
              </a:rPr>
              <a:t>세포처리시설 허가증</a:t>
            </a:r>
            <a:r>
              <a:rPr kumimoji="1" lang="en-US" altLang="ko-KR" sz="2400" b="1" dirty="0">
                <a:solidFill>
                  <a:prstClr val="white"/>
                </a:solidFill>
                <a:latin typeface="Arial Unicode MS"/>
              </a:rPr>
              <a:t>, </a:t>
            </a:r>
            <a:r>
              <a:rPr kumimoji="1" lang="ko-KR" altLang="en-US" sz="2400" b="1" dirty="0" err="1">
                <a:solidFill>
                  <a:prstClr val="white"/>
                </a:solidFill>
                <a:latin typeface="Arial Unicode MS"/>
              </a:rPr>
              <a:t>첨단바이오의약품</a:t>
            </a:r>
            <a:r>
              <a:rPr kumimoji="1" lang="ko-KR" altLang="en-US" sz="2400" b="1" dirty="0">
                <a:solidFill>
                  <a:prstClr val="white"/>
                </a:solidFill>
                <a:latin typeface="Arial Unicode MS"/>
              </a:rPr>
              <a:t> 제조업</a:t>
            </a:r>
            <a:endParaRPr lang="ko-KR" altLang="en-US" sz="2400" b="1" dirty="0">
              <a:solidFill>
                <a:prstClr val="white"/>
              </a:solidFill>
              <a:latin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2EAD2AD-3EAF-B78B-5508-92382401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4875" y="6350588"/>
            <a:ext cx="327086" cy="36929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2D1D968-5601-BFB3-7692-096066367354}"/>
              </a:ext>
            </a:extLst>
          </p:cNvPr>
          <p:cNvSpPr/>
          <p:nvPr/>
        </p:nvSpPr>
        <p:spPr>
          <a:xfrm>
            <a:off x="1933303" y="2272937"/>
            <a:ext cx="1314994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6C58E21-0932-30F0-949B-0FE10FD3518D}"/>
              </a:ext>
            </a:extLst>
          </p:cNvPr>
          <p:cNvSpPr/>
          <p:nvPr/>
        </p:nvSpPr>
        <p:spPr>
          <a:xfrm>
            <a:off x="1704700" y="2614435"/>
            <a:ext cx="2259875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2F9F1F4-74E5-2B40-579D-5A88FA763300}"/>
              </a:ext>
            </a:extLst>
          </p:cNvPr>
          <p:cNvSpPr/>
          <p:nvPr/>
        </p:nvSpPr>
        <p:spPr>
          <a:xfrm>
            <a:off x="1987730" y="2955933"/>
            <a:ext cx="468087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4E819E3-64B2-A077-7BCA-CC2F5E7EBEDC}"/>
              </a:ext>
            </a:extLst>
          </p:cNvPr>
          <p:cNvSpPr/>
          <p:nvPr/>
        </p:nvSpPr>
        <p:spPr>
          <a:xfrm>
            <a:off x="8336277" y="2333897"/>
            <a:ext cx="2259875" cy="121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923DBCC-CC37-0133-4D12-B6C1E2A825AA}"/>
              </a:ext>
            </a:extLst>
          </p:cNvPr>
          <p:cNvSpPr/>
          <p:nvPr/>
        </p:nvSpPr>
        <p:spPr>
          <a:xfrm>
            <a:off x="8440780" y="2675395"/>
            <a:ext cx="2259875" cy="280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ED402EC-297C-A2BA-0317-A53E5D8CE361}"/>
              </a:ext>
            </a:extLst>
          </p:cNvPr>
          <p:cNvSpPr/>
          <p:nvPr/>
        </p:nvSpPr>
        <p:spPr>
          <a:xfrm>
            <a:off x="8501741" y="3249534"/>
            <a:ext cx="555174" cy="179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1698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 flipV="1">
            <a:off x="666712" y="571480"/>
            <a:ext cx="11215767" cy="142876"/>
          </a:xfrm>
          <a:custGeom>
            <a:avLst/>
            <a:gdLst/>
            <a:ahLst/>
            <a:cxnLst/>
            <a:rect l="l" t="t" r="r" b="b"/>
            <a:pathLst>
              <a:path w="7366000">
                <a:moveTo>
                  <a:pt x="0" y="0"/>
                </a:moveTo>
                <a:lnTo>
                  <a:pt x="7365682" y="0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휴먼옛체" pitchFamily="18" charset="-127"/>
              <a:ea typeface="휴먼옛체" pitchFamily="18" charset="-127"/>
              <a:cs typeface="+mn-cs"/>
            </a:endParaRPr>
          </a:p>
        </p:txBody>
      </p:sp>
      <p:grpSp>
        <p:nvGrpSpPr>
          <p:cNvPr id="3" name="그룹 11"/>
          <p:cNvGrpSpPr/>
          <p:nvPr/>
        </p:nvGrpSpPr>
        <p:grpSpPr>
          <a:xfrm>
            <a:off x="666209" y="885962"/>
            <a:ext cx="4506683" cy="5763034"/>
            <a:chOff x="418012" y="833710"/>
            <a:chExt cx="4090724" cy="5763034"/>
          </a:xfrm>
        </p:grpSpPr>
        <p:pic>
          <p:nvPicPr>
            <p:cNvPr id="114690" name="Picture 2" descr="https://story-img.kakaocdn.net/dn/dr2KtU/hyI8SxbfuK/cIPZy3Zlrcz1c53rukqFDK/img_xl.jpg?width=636&amp;height=896&amp;avg=%2523f2f4f5&amp;v=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8012" y="833710"/>
              <a:ext cx="4090724" cy="576303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9" name="직사각형 8"/>
            <p:cNvSpPr/>
            <p:nvPr/>
          </p:nvSpPr>
          <p:spPr>
            <a:xfrm>
              <a:off x="1502229" y="2690949"/>
              <a:ext cx="888274" cy="11756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휴먼옛체" pitchFamily="18" charset="-127"/>
                <a:ea typeface="휴먼옛체" pitchFamily="18" charset="-127"/>
                <a:cs typeface="+mn-cs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406434" y="2856414"/>
              <a:ext cx="2159726" cy="10885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휴먼옛체" pitchFamily="18" charset="-127"/>
                <a:ea typeface="휴먼옛체" pitchFamily="18" charset="-127"/>
                <a:cs typeface="+mn-cs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066801" y="1850572"/>
              <a:ext cx="148045" cy="17417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휴먼옛체" pitchFamily="18" charset="-127"/>
                <a:ea typeface="휴먼옛체" pitchFamily="18" charset="-127"/>
                <a:cs typeface="+mn-cs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5408741" y="1488044"/>
            <a:ext cx="63023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■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인체세포등을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채취 수입하거나 검사 처리하여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첨단바이오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의약품의 원료로 공급하는 경우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인체세포등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관리업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Arial"/>
              </a:rPr>
              <a:t>■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인체세포등을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채취 검사 처리하여 재생의료기관에 공급하는 업무를 하려는 경우 </a:t>
            </a:r>
            <a:r>
              <a:rPr kumimoji="0" lang="ko-KR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첨단재생의료세포처리시설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just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6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just"/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  <a:cs typeface="Arial"/>
              </a:rPr>
              <a:t>■ </a:t>
            </a:r>
            <a:r>
              <a:rPr lang="ko-KR" altLang="en-US" sz="1600" b="1" dirty="0">
                <a:solidFill>
                  <a:prstClr val="black"/>
                </a:solidFill>
                <a:latin typeface="+mj-ea"/>
                <a:ea typeface="+mj-ea"/>
              </a:rPr>
              <a:t>인체세포 등 관리업은 줄기</a:t>
            </a:r>
            <a:r>
              <a:rPr lang="en-US" altLang="ko-KR" sz="1600" b="1" dirty="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600" b="1" dirty="0">
                <a:solidFill>
                  <a:prstClr val="black"/>
                </a:solidFill>
                <a:latin typeface="+mj-ea"/>
                <a:ea typeface="+mj-ea"/>
              </a:rPr>
              <a:t>면역 세포 원료를 세포처리시설에 공급하는 상위 개념의 허가 기술 시설</a:t>
            </a:r>
            <a:endParaRPr lang="en-US" altLang="ko-KR" sz="1600" b="1" dirty="0">
              <a:solidFill>
                <a:prstClr val="black"/>
              </a:solidFill>
              <a:latin typeface="+mj-ea"/>
              <a:ea typeface="+mj-ea"/>
            </a:endParaRPr>
          </a:p>
          <a:p>
            <a:pPr algn="just"/>
            <a:endParaRPr lang="en-US" altLang="ko-KR" sz="1600" b="1" dirty="0">
              <a:solidFill>
                <a:prstClr val="black"/>
              </a:solidFill>
              <a:latin typeface="+mj-ea"/>
              <a:ea typeface="+mj-ea"/>
            </a:endParaRPr>
          </a:p>
          <a:p>
            <a:pPr algn="just"/>
            <a:endParaRPr lang="en-US" altLang="ko-KR" sz="1600" b="1" dirty="0">
              <a:solidFill>
                <a:prstClr val="black"/>
              </a:solidFill>
              <a:latin typeface="+mj-ea"/>
              <a:ea typeface="+mj-ea"/>
            </a:endParaRPr>
          </a:p>
          <a:p>
            <a:pPr lvl="0" algn="just"/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  <a:cs typeface="Arial"/>
              </a:rPr>
              <a:t>■ </a:t>
            </a:r>
            <a:r>
              <a:rPr lang="ko-KR" altLang="en-US" sz="1600" b="1" dirty="0">
                <a:solidFill>
                  <a:prstClr val="black"/>
                </a:solidFill>
                <a:latin typeface="+mj-ea"/>
                <a:ea typeface="+mj-ea"/>
              </a:rPr>
              <a:t>의약품 제조업자가 준수하여야 하는 품질 및 안전관리 영역이었던 인체 </a:t>
            </a:r>
            <a:r>
              <a:rPr lang="ko-KR" altLang="en-US" sz="1600" b="1" dirty="0" err="1">
                <a:solidFill>
                  <a:prstClr val="black"/>
                </a:solidFill>
                <a:latin typeface="+mj-ea"/>
                <a:ea typeface="+mj-ea"/>
              </a:rPr>
              <a:t>세포등의</a:t>
            </a:r>
            <a:r>
              <a:rPr lang="ko-KR" altLang="en-US" sz="1600" b="1" dirty="0">
                <a:solidFill>
                  <a:prstClr val="black"/>
                </a:solidFill>
                <a:latin typeface="+mj-ea"/>
                <a:ea typeface="+mj-ea"/>
              </a:rPr>
              <a:t> 채취 검사</a:t>
            </a:r>
            <a:r>
              <a:rPr lang="en-US" altLang="ko-KR" sz="1600" b="1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 b="1" dirty="0">
                <a:solidFill>
                  <a:prstClr val="black"/>
                </a:solidFill>
                <a:latin typeface="+mj-ea"/>
                <a:ea typeface="+mj-ea"/>
              </a:rPr>
              <a:t>처리 보관 등 첨단 </a:t>
            </a:r>
            <a:r>
              <a:rPr lang="ko-KR" altLang="en-US" sz="1600" b="1" dirty="0" err="1">
                <a:solidFill>
                  <a:prstClr val="black"/>
                </a:solidFill>
                <a:latin typeface="+mj-ea"/>
                <a:ea typeface="+mj-ea"/>
              </a:rPr>
              <a:t>바이오의약품</a:t>
            </a:r>
            <a:r>
              <a:rPr lang="ko-KR" altLang="en-US" sz="1600" b="1" dirty="0">
                <a:solidFill>
                  <a:prstClr val="black"/>
                </a:solidFill>
                <a:latin typeface="+mj-ea"/>
                <a:ea typeface="+mj-ea"/>
              </a:rPr>
              <a:t> 원료의 초기 단계에 대하여 안전성과 품질을 확보하여 공급할 수 있는 </a:t>
            </a:r>
            <a:r>
              <a:rPr lang="ko-KR" altLang="en-US" sz="1600" b="1" dirty="0">
                <a:solidFill>
                  <a:srgbClr val="FF0000"/>
                </a:solidFill>
                <a:latin typeface="+mj-ea"/>
                <a:ea typeface="+mj-ea"/>
              </a:rPr>
              <a:t>전문업자를 허가하고</a:t>
            </a:r>
            <a:r>
              <a:rPr lang="en-US" altLang="ko-KR" sz="1600" b="1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ko-KR" altLang="en-US" sz="1600" b="1" dirty="0">
                <a:solidFill>
                  <a:srgbClr val="FF0000"/>
                </a:solidFill>
                <a:latin typeface="+mj-ea"/>
                <a:ea typeface="+mj-ea"/>
              </a:rPr>
              <a:t>안전관리를 수행하여 국민들이 안심하고 첨단 </a:t>
            </a:r>
            <a:r>
              <a:rPr lang="ko-KR" altLang="en-US" sz="1600" b="1" dirty="0" err="1">
                <a:solidFill>
                  <a:srgbClr val="FF0000"/>
                </a:solidFill>
                <a:latin typeface="+mj-ea"/>
                <a:ea typeface="+mj-ea"/>
              </a:rPr>
              <a:t>바이오의약품을</a:t>
            </a:r>
            <a:r>
              <a:rPr lang="ko-KR" altLang="en-US" sz="1600" b="1" dirty="0">
                <a:solidFill>
                  <a:srgbClr val="FF0000"/>
                </a:solidFill>
                <a:latin typeface="+mj-ea"/>
                <a:ea typeface="+mj-ea"/>
              </a:rPr>
              <a:t> 투여 받을 수 있도록 하는 것이 이 제도의 목표</a:t>
            </a:r>
          </a:p>
          <a:p>
            <a:endParaRPr lang="ko-KR" altLang="en-US" b="1" dirty="0">
              <a:solidFill>
                <a:prstClr val="black"/>
              </a:solidFill>
              <a:latin typeface="+mj-ea"/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3A77F5-0404-6049-A61E-05C746CF92CF}"/>
              </a:ext>
            </a:extLst>
          </p:cNvPr>
          <p:cNvSpPr txBox="1"/>
          <p:nvPr/>
        </p:nvSpPr>
        <p:spPr>
          <a:xfrm>
            <a:off x="658263" y="108577"/>
            <a:ext cx="543773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ko-KR" altLang="en-US" sz="2400" b="1" dirty="0" err="1">
                <a:solidFill>
                  <a:prstClr val="white"/>
                </a:solidFill>
                <a:latin typeface="Arial Unicode MS"/>
              </a:rPr>
              <a:t>인체세포등</a:t>
            </a:r>
            <a:r>
              <a:rPr kumimoji="1" lang="ko-KR" altLang="en-US" sz="2400" b="1" dirty="0">
                <a:solidFill>
                  <a:prstClr val="white"/>
                </a:solidFill>
                <a:latin typeface="Arial Unicode MS"/>
              </a:rPr>
              <a:t> </a:t>
            </a:r>
            <a:r>
              <a:rPr kumimoji="1" lang="ko-KR" altLang="en-US" sz="2400" b="1" dirty="0" err="1">
                <a:solidFill>
                  <a:prstClr val="white"/>
                </a:solidFill>
                <a:latin typeface="Arial Unicode MS"/>
              </a:rPr>
              <a:t>관리업</a:t>
            </a:r>
            <a:r>
              <a:rPr kumimoji="1" lang="ko-KR" altLang="en-US" sz="2400" b="1" dirty="0">
                <a:solidFill>
                  <a:prstClr val="white"/>
                </a:solidFill>
                <a:latin typeface="Arial Unicode MS"/>
              </a:rPr>
              <a:t> 허가증 </a:t>
            </a:r>
            <a:endParaRPr lang="ko-KR" altLang="en-US" sz="2400" b="1" dirty="0">
              <a:solidFill>
                <a:prstClr val="white"/>
              </a:solidFill>
              <a:latin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BCC9629-F6CD-90A8-5827-01B12908D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875" y="6350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86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0CF993-44F4-4DF8-AC69-3C36A3711C7B}"/>
              </a:ext>
            </a:extLst>
          </p:cNvPr>
          <p:cNvSpPr txBox="1"/>
          <p:nvPr/>
        </p:nvSpPr>
        <p:spPr>
          <a:xfrm>
            <a:off x="249764" y="101625"/>
            <a:ext cx="5661903" cy="466249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세포처리시설 및 </a:t>
            </a: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면역치료센타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구축 도면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/ 00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병원 </a:t>
            </a:r>
          </a:p>
        </p:txBody>
      </p:sp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261" y="701474"/>
            <a:ext cx="10443411" cy="5455052"/>
          </a:xfrm>
          <a:prstGeom prst="rect">
            <a:avLst/>
          </a:prstGeom>
          <a:noFill/>
          <a:ln w="15875">
            <a:solidFill>
              <a:schemeClr val="accent1"/>
            </a:solidFill>
            <a:prstDash val="sysDash"/>
            <a:miter lim="800000"/>
            <a:headEnd/>
            <a:tailEnd/>
          </a:ln>
          <a:effectLst/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685348E-8A9C-3892-1044-474862881FE1}"/>
              </a:ext>
            </a:extLst>
          </p:cNvPr>
          <p:cNvSpPr/>
          <p:nvPr/>
        </p:nvSpPr>
        <p:spPr>
          <a:xfrm>
            <a:off x="6388892" y="2193269"/>
            <a:ext cx="1946586" cy="25616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9DA5B6-CF52-EF3D-E846-29C2DA2C0183}"/>
              </a:ext>
            </a:extLst>
          </p:cNvPr>
          <p:cNvSpPr txBox="1"/>
          <p:nvPr/>
        </p:nvSpPr>
        <p:spPr>
          <a:xfrm>
            <a:off x="6204656" y="4888480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>
                <a:solidFill>
                  <a:srgbClr val="FF0000"/>
                </a:solidFill>
              </a:rPr>
              <a:t>미니급</a:t>
            </a:r>
            <a:r>
              <a:rPr lang="ko-KR" altLang="en-US" b="1" dirty="0">
                <a:solidFill>
                  <a:srgbClr val="FF0000"/>
                </a:solidFill>
              </a:rPr>
              <a:t> 세포처리시설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65EA8B3-C04A-9E0F-9108-13BB6B488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372" y="6292837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0CF993-44F4-4DF8-AC69-3C36A3711C7B}"/>
              </a:ext>
            </a:extLst>
          </p:cNvPr>
          <p:cNvSpPr txBox="1"/>
          <p:nvPr/>
        </p:nvSpPr>
        <p:spPr>
          <a:xfrm>
            <a:off x="314690" y="223366"/>
            <a:ext cx="6736559" cy="466249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세포처리시설 및 </a:t>
            </a: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구축 도면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/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부산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00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의원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2D77E9C-0C69-705A-535D-D2FA629B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606" y="961655"/>
            <a:ext cx="6128629" cy="5622967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FA342BA-CCC2-9D25-AABE-C9C2FD0CC858}"/>
              </a:ext>
            </a:extLst>
          </p:cNvPr>
          <p:cNvSpPr/>
          <p:nvPr/>
        </p:nvSpPr>
        <p:spPr>
          <a:xfrm>
            <a:off x="1894789" y="3773138"/>
            <a:ext cx="3261674" cy="2005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89A34-2020-C902-5675-EB3AF9BC6544}"/>
              </a:ext>
            </a:extLst>
          </p:cNvPr>
          <p:cNvSpPr txBox="1"/>
          <p:nvPr/>
        </p:nvSpPr>
        <p:spPr>
          <a:xfrm>
            <a:off x="7874957" y="4421900"/>
            <a:ext cx="406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solidFill>
                  <a:srgbClr val="FF0000"/>
                </a:solidFill>
              </a:rPr>
              <a:t>미니급</a:t>
            </a:r>
            <a:r>
              <a:rPr lang="ko-KR" altLang="en-US" b="1" dirty="0">
                <a:solidFill>
                  <a:srgbClr val="FF0000"/>
                </a:solidFill>
              </a:rPr>
              <a:t> 세포처리시설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AF1B96C-14F2-8148-9158-F986BFE81E07}"/>
              </a:ext>
            </a:extLst>
          </p:cNvPr>
          <p:cNvSpPr/>
          <p:nvPr/>
        </p:nvSpPr>
        <p:spPr>
          <a:xfrm>
            <a:off x="1894789" y="1461155"/>
            <a:ext cx="3949420" cy="22341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E99973FC-5DCF-5A79-7E42-72344CF6448C}"/>
              </a:ext>
            </a:extLst>
          </p:cNvPr>
          <p:cNvCxnSpPr/>
          <p:nvPr/>
        </p:nvCxnSpPr>
        <p:spPr>
          <a:xfrm>
            <a:off x="5844209" y="2394408"/>
            <a:ext cx="15558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A46983-64F9-6836-2566-EF8A9B168DE6}"/>
              </a:ext>
            </a:extLst>
          </p:cNvPr>
          <p:cNvSpPr txBox="1"/>
          <p:nvPr/>
        </p:nvSpPr>
        <p:spPr>
          <a:xfrm>
            <a:off x="7467235" y="2238830"/>
            <a:ext cx="406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solidFill>
                  <a:srgbClr val="FF0000"/>
                </a:solidFill>
              </a:rPr>
              <a:t>첨단재생의료실시기관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4E244C7C-B091-6224-4A79-BEFEDFC28215}"/>
              </a:ext>
            </a:extLst>
          </p:cNvPr>
          <p:cNvCxnSpPr>
            <a:cxnSpLocks/>
          </p:cNvCxnSpPr>
          <p:nvPr/>
        </p:nvCxnSpPr>
        <p:spPr>
          <a:xfrm>
            <a:off x="5156463" y="4606201"/>
            <a:ext cx="265208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>
            <a:extLst>
              <a:ext uri="{FF2B5EF4-FFF2-40B4-BE49-F238E27FC236}">
                <a16:creationId xmlns:a16="http://schemas.microsoft.com/office/drawing/2014/main" id="{45DCD9D6-C8FB-70C9-CA51-014091135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0971" y="6215331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85" y="1258969"/>
            <a:ext cx="4920399" cy="5450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71" y="142000"/>
            <a:ext cx="509353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비 수도권 암환자 무조건 서울행</a:t>
            </a:r>
            <a:r>
              <a:rPr lang="en-US" altLang="ko-KR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?!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2983" y="652624"/>
            <a:ext cx="10726066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</a:t>
            </a:r>
            <a:r>
              <a:rPr lang="ko-KR" altLang="en-US" sz="2400" b="1">
                <a:solidFill>
                  <a:schemeClr val="accent6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비 수도권에서 </a:t>
            </a:r>
            <a:r>
              <a:rPr lang="ko-KR" altLang="en-US" sz="2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암치료</a:t>
            </a:r>
            <a:r>
              <a:rPr lang="ko-KR" alt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기술을 강화할 수 있는 유일한 방법 </a:t>
            </a:r>
            <a:r>
              <a:rPr lang="en-US" altLang="ko-KR" sz="2400" b="1" dirty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: </a:t>
            </a:r>
            <a:r>
              <a:rPr lang="ko-KR" altLang="en-US" sz="2800" b="1" dirty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</a:t>
            </a:r>
            <a:endParaRPr lang="en-US" altLang="ko-KR" sz="2800" b="1" dirty="0">
              <a:solidFill>
                <a:srgbClr val="FFFF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6088" y="1230677"/>
            <a:ext cx="4857197" cy="5627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5509" y="218944"/>
            <a:ext cx="553354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비용부담</a:t>
            </a:r>
            <a:r>
              <a:rPr lang="en-US" altLang="ko-KR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lang="ko-KR" alt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치료비</a:t>
            </a:r>
            <a:r>
              <a:rPr lang="en-US" altLang="ko-KR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lang="ko-KR" alt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교통비</a:t>
            </a:r>
            <a:r>
              <a:rPr lang="en-US" altLang="ko-KR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lang="ko-KR" alt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숙박비</a:t>
            </a:r>
            <a:r>
              <a:rPr lang="en-US" altLang="ko-KR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lang="ko-KR" alt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식대 등</a:t>
            </a:r>
            <a:r>
              <a:rPr lang="en-US" altLang="ko-KR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 </a:t>
            </a:r>
            <a:r>
              <a:rPr lang="en-US" altLang="ko-KR" sz="1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+ </a:t>
            </a:r>
            <a:r>
              <a:rPr lang="ko-KR" altLang="en-US" sz="1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시간소모</a:t>
            </a:r>
            <a:r>
              <a:rPr lang="en-US" altLang="ko-KR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lang="ko-KR" alt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이동시간</a:t>
            </a:r>
            <a:r>
              <a:rPr lang="en-US" altLang="ko-KR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+</a:t>
            </a:r>
            <a:r>
              <a:rPr lang="ko-KR" alt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대기기간</a:t>
            </a:r>
            <a:r>
              <a:rPr lang="en-US" altLang="ko-KR" sz="1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BADD386-3E56-144A-3A53-8C63025C1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34961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BF92E-EA9C-56BA-D5F3-7806F06F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E49C46F-8A1B-D45F-46DD-9F2DDAAC2DA5}"/>
              </a:ext>
            </a:extLst>
          </p:cNvPr>
          <p:cNvSpPr/>
          <p:nvPr/>
        </p:nvSpPr>
        <p:spPr>
          <a:xfrm>
            <a:off x="184057" y="1790930"/>
            <a:ext cx="11787809" cy="28644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0A070ECE-FC25-6D22-1EA7-19283E91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64" y="3047006"/>
            <a:ext cx="6298164" cy="658514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</a:rPr>
              <a:t>  </a:t>
            </a:r>
            <a:r>
              <a:rPr lang="ko-KR" altLang="en-US" sz="3100" b="1" dirty="0" err="1">
                <a:solidFill>
                  <a:schemeClr val="bg1"/>
                </a:solidFill>
              </a:rPr>
              <a:t>리젠메디텍</a:t>
            </a:r>
            <a:r>
              <a:rPr lang="ko-KR" altLang="en-US" sz="3100" b="1" dirty="0">
                <a:solidFill>
                  <a:schemeClr val="bg1"/>
                </a:solidFill>
              </a:rPr>
              <a:t> 제안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69D11FD-33B0-C13B-A91A-E3BC79E7384C}"/>
              </a:ext>
            </a:extLst>
          </p:cNvPr>
          <p:cNvSpPr txBox="1">
            <a:spLocks/>
          </p:cNvSpPr>
          <p:nvPr/>
        </p:nvSpPr>
        <p:spPr>
          <a:xfrm>
            <a:off x="2240632" y="2388492"/>
            <a:ext cx="8284696" cy="658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맑은 고딕" panose="020B0503020000020004" pitchFamily="50" charset="-127"/>
                <a:cs typeface="+mn-cs"/>
              </a:rPr>
              <a:t>첨단재생의료 실시기관 및 세포처리시설 지정을 위한 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765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8122FD-6B70-4E71-988B-FE7BF08D86C4}"/>
              </a:ext>
            </a:extLst>
          </p:cNvPr>
          <p:cNvSpPr/>
          <p:nvPr/>
        </p:nvSpPr>
        <p:spPr>
          <a:xfrm rot="16200000" flipH="1">
            <a:off x="1743089" y="2413484"/>
            <a:ext cx="653827" cy="4140000"/>
          </a:xfrm>
          <a:prstGeom prst="rect">
            <a:avLst/>
          </a:prstGeom>
          <a:gradFill>
            <a:gsLst>
              <a:gs pos="0">
                <a:schemeClr val="accent2">
                  <a:lumMod val="80000"/>
                </a:schemeClr>
              </a:gs>
              <a:gs pos="100000">
                <a:schemeClr val="accent2">
                  <a:lumMod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9D68BC-321B-47BC-BB32-D5A504B12C0E}"/>
              </a:ext>
            </a:extLst>
          </p:cNvPr>
          <p:cNvSpPr/>
          <p:nvPr/>
        </p:nvSpPr>
        <p:spPr>
          <a:xfrm flipH="1">
            <a:off x="4643573" y="3611625"/>
            <a:ext cx="864000" cy="86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90000"/>
                  <a:lumOff val="10000"/>
                </a:schemeClr>
              </a:gs>
              <a:gs pos="68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348D78-6648-4BD0-8CDA-BDEDFC4B5585}"/>
              </a:ext>
            </a:extLst>
          </p:cNvPr>
          <p:cNvSpPr/>
          <p:nvPr/>
        </p:nvSpPr>
        <p:spPr>
          <a:xfrm rot="16200000" flipH="1">
            <a:off x="1746002" y="675875"/>
            <a:ext cx="648000" cy="4140000"/>
          </a:xfrm>
          <a:prstGeom prst="rect">
            <a:avLst/>
          </a:prstGeom>
          <a:gradFill>
            <a:gsLst>
              <a:gs pos="0">
                <a:schemeClr val="accent1">
                  <a:lumMod val="80000"/>
                </a:schemeClr>
              </a:gs>
              <a:gs pos="68000">
                <a:schemeClr val="accent1">
                  <a:lumMod val="8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DC8D0363-86F1-4D29-BAC5-EB0AD0ACCD5F}"/>
              </a:ext>
            </a:extLst>
          </p:cNvPr>
          <p:cNvSpPr/>
          <p:nvPr/>
        </p:nvSpPr>
        <p:spPr>
          <a:xfrm rot="16200000" flipH="1">
            <a:off x="3791916" y="2767102"/>
            <a:ext cx="1200258" cy="504083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59967"/>
              <a:gd name="connsiteY0" fmla="*/ 0 h 360791"/>
              <a:gd name="connsiteX1" fmla="*/ 1059967 w 1059967"/>
              <a:gd name="connsiteY1" fmla="*/ 8472 h 360791"/>
              <a:gd name="connsiteX2" fmla="*/ 944648 w 1059967"/>
              <a:gd name="connsiteY2" fmla="*/ 353549 h 360791"/>
              <a:gd name="connsiteX3" fmla="*/ 0 w 1059967"/>
              <a:gd name="connsiteY3" fmla="*/ 360791 h 360791"/>
              <a:gd name="connsiteX4" fmla="*/ 344336 w 1059967"/>
              <a:gd name="connsiteY4" fmla="*/ 0 h 360791"/>
              <a:gd name="connsiteX0" fmla="*/ 344336 w 1065905"/>
              <a:gd name="connsiteY0" fmla="*/ 15278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44336 w 1065905"/>
              <a:gd name="connsiteY4" fmla="*/ 15278 h 376069"/>
              <a:gd name="connsiteX0" fmla="*/ 356211 w 1065905"/>
              <a:gd name="connsiteY0" fmla="*/ 3403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56211 w 1065905"/>
              <a:gd name="connsiteY4" fmla="*/ 3403 h 376069"/>
              <a:gd name="connsiteX0" fmla="*/ 356211 w 1170279"/>
              <a:gd name="connsiteY0" fmla="*/ 3403 h 380703"/>
              <a:gd name="connsiteX1" fmla="*/ 1065905 w 1170279"/>
              <a:gd name="connsiteY1" fmla="*/ 0 h 380703"/>
              <a:gd name="connsiteX2" fmla="*/ 1170279 w 1170279"/>
              <a:gd name="connsiteY2" fmla="*/ 380703 h 380703"/>
              <a:gd name="connsiteX3" fmla="*/ 0 w 1170279"/>
              <a:gd name="connsiteY3" fmla="*/ 376069 h 380703"/>
              <a:gd name="connsiteX4" fmla="*/ 356211 w 1170279"/>
              <a:gd name="connsiteY4" fmla="*/ 3403 h 380703"/>
              <a:gd name="connsiteX0" fmla="*/ 100891 w 914959"/>
              <a:gd name="connsiteY0" fmla="*/ 3403 h 382007"/>
              <a:gd name="connsiteX1" fmla="*/ 810585 w 914959"/>
              <a:gd name="connsiteY1" fmla="*/ 0 h 382007"/>
              <a:gd name="connsiteX2" fmla="*/ 914959 w 914959"/>
              <a:gd name="connsiteY2" fmla="*/ 380703 h 382007"/>
              <a:gd name="connsiteX3" fmla="*/ 0 w 914959"/>
              <a:gd name="connsiteY3" fmla="*/ 382007 h 382007"/>
              <a:gd name="connsiteX4" fmla="*/ 100891 w 914959"/>
              <a:gd name="connsiteY4" fmla="*/ 3403 h 382007"/>
              <a:gd name="connsiteX0" fmla="*/ 112766 w 914959"/>
              <a:gd name="connsiteY0" fmla="*/ 0 h 384541"/>
              <a:gd name="connsiteX1" fmla="*/ 810585 w 914959"/>
              <a:gd name="connsiteY1" fmla="*/ 2534 h 384541"/>
              <a:gd name="connsiteX2" fmla="*/ 914959 w 914959"/>
              <a:gd name="connsiteY2" fmla="*/ 383237 h 384541"/>
              <a:gd name="connsiteX3" fmla="*/ 0 w 914959"/>
              <a:gd name="connsiteY3" fmla="*/ 384541 h 384541"/>
              <a:gd name="connsiteX4" fmla="*/ 112766 w 914959"/>
              <a:gd name="connsiteY4" fmla="*/ 0 h 384541"/>
              <a:gd name="connsiteX0" fmla="*/ 112766 w 1146528"/>
              <a:gd name="connsiteY0" fmla="*/ 0 h 384541"/>
              <a:gd name="connsiteX1" fmla="*/ 810585 w 1146528"/>
              <a:gd name="connsiteY1" fmla="*/ 2534 h 384541"/>
              <a:gd name="connsiteX2" fmla="*/ 1146528 w 1146528"/>
              <a:gd name="connsiteY2" fmla="*/ 371362 h 384541"/>
              <a:gd name="connsiteX3" fmla="*/ 0 w 1146528"/>
              <a:gd name="connsiteY3" fmla="*/ 384541 h 384541"/>
              <a:gd name="connsiteX4" fmla="*/ 112766 w 1146528"/>
              <a:gd name="connsiteY4" fmla="*/ 0 h 384541"/>
              <a:gd name="connsiteX0" fmla="*/ 0 w 1033762"/>
              <a:gd name="connsiteY0" fmla="*/ 0 h 372666"/>
              <a:gd name="connsiteX1" fmla="*/ 697819 w 1033762"/>
              <a:gd name="connsiteY1" fmla="*/ 2534 h 372666"/>
              <a:gd name="connsiteX2" fmla="*/ 1033762 w 1033762"/>
              <a:gd name="connsiteY2" fmla="*/ 371362 h 372666"/>
              <a:gd name="connsiteX3" fmla="*/ 106928 w 1033762"/>
              <a:gd name="connsiteY3" fmla="*/ 372666 h 372666"/>
              <a:gd name="connsiteX4" fmla="*/ 0 w 1033762"/>
              <a:gd name="connsiteY4" fmla="*/ 0 h 372666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66304 w 1033762"/>
              <a:gd name="connsiteY3" fmla="*/ 366729 h 371362"/>
              <a:gd name="connsiteX4" fmla="*/ 0 w 1033762"/>
              <a:gd name="connsiteY4" fmla="*/ 0 h 371362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00990 w 1033762"/>
              <a:gd name="connsiteY3" fmla="*/ 366729 h 371362"/>
              <a:gd name="connsiteX4" fmla="*/ 0 w 1033762"/>
              <a:gd name="connsiteY4" fmla="*/ 0 h 371362"/>
              <a:gd name="connsiteX0" fmla="*/ 0 w 1259394"/>
              <a:gd name="connsiteY0" fmla="*/ 0 h 366729"/>
              <a:gd name="connsiteX1" fmla="*/ 697819 w 1259394"/>
              <a:gd name="connsiteY1" fmla="*/ 2534 h 366729"/>
              <a:gd name="connsiteX2" fmla="*/ 1259394 w 1259394"/>
              <a:gd name="connsiteY2" fmla="*/ 365424 h 366729"/>
              <a:gd name="connsiteX3" fmla="*/ 100990 w 1259394"/>
              <a:gd name="connsiteY3" fmla="*/ 366729 h 366729"/>
              <a:gd name="connsiteX4" fmla="*/ 0 w 1259394"/>
              <a:gd name="connsiteY4" fmla="*/ 0 h 366729"/>
              <a:gd name="connsiteX0" fmla="*/ 0 w 1259394"/>
              <a:gd name="connsiteY0" fmla="*/ 0 h 372666"/>
              <a:gd name="connsiteX1" fmla="*/ 697819 w 1259394"/>
              <a:gd name="connsiteY1" fmla="*/ 2534 h 372666"/>
              <a:gd name="connsiteX2" fmla="*/ 1259394 w 1259394"/>
              <a:gd name="connsiteY2" fmla="*/ 365424 h 372666"/>
              <a:gd name="connsiteX3" fmla="*/ 350372 w 1259394"/>
              <a:gd name="connsiteY3" fmla="*/ 372666 h 372666"/>
              <a:gd name="connsiteX4" fmla="*/ 0 w 1259394"/>
              <a:gd name="connsiteY4" fmla="*/ 0 h 372666"/>
              <a:gd name="connsiteX0" fmla="*/ 0 w 1265668"/>
              <a:gd name="connsiteY0" fmla="*/ 0 h 372666"/>
              <a:gd name="connsiteX1" fmla="*/ 697819 w 1265668"/>
              <a:gd name="connsiteY1" fmla="*/ 2534 h 372666"/>
              <a:gd name="connsiteX2" fmla="*/ 1265668 w 1265668"/>
              <a:gd name="connsiteY2" fmla="*/ 367613 h 372666"/>
              <a:gd name="connsiteX3" fmla="*/ 350372 w 1265668"/>
              <a:gd name="connsiteY3" fmla="*/ 372666 h 372666"/>
              <a:gd name="connsiteX4" fmla="*/ 0 w 1265668"/>
              <a:gd name="connsiteY4" fmla="*/ 0 h 372666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3510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68289"/>
              <a:gd name="connsiteX1" fmla="*/ 697819 w 1265668"/>
              <a:gd name="connsiteY1" fmla="*/ 2534 h 368289"/>
              <a:gd name="connsiteX2" fmla="*/ 1265668 w 1265668"/>
              <a:gd name="connsiteY2" fmla="*/ 367613 h 368289"/>
              <a:gd name="connsiteX3" fmla="*/ 353510 w 1265668"/>
              <a:gd name="connsiteY3" fmla="*/ 368289 h 368289"/>
              <a:gd name="connsiteX4" fmla="*/ 0 w 1265668"/>
              <a:gd name="connsiteY4" fmla="*/ 0 h 368289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3913 h 367613"/>
              <a:gd name="connsiteX4" fmla="*/ 0 w 1265668"/>
              <a:gd name="connsiteY4" fmla="*/ 0 h 367613"/>
              <a:gd name="connsiteX0" fmla="*/ 0 w 1265668"/>
              <a:gd name="connsiteY0" fmla="*/ 0 h 368289"/>
              <a:gd name="connsiteX1" fmla="*/ 697819 w 1265668"/>
              <a:gd name="connsiteY1" fmla="*/ 2534 h 368289"/>
              <a:gd name="connsiteX2" fmla="*/ 1265668 w 1265668"/>
              <a:gd name="connsiteY2" fmla="*/ 367613 h 368289"/>
              <a:gd name="connsiteX3" fmla="*/ 350373 w 1265668"/>
              <a:gd name="connsiteY3" fmla="*/ 368289 h 368289"/>
              <a:gd name="connsiteX4" fmla="*/ 0 w 1265668"/>
              <a:gd name="connsiteY4" fmla="*/ 0 h 368289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70477"/>
              <a:gd name="connsiteX1" fmla="*/ 697819 w 1265668"/>
              <a:gd name="connsiteY1" fmla="*/ 2534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8"/>
              <a:gd name="connsiteY0" fmla="*/ 0 h 370477"/>
              <a:gd name="connsiteX1" fmla="*/ 697821 w 1265668"/>
              <a:gd name="connsiteY1" fmla="*/ 2536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8"/>
              <a:gd name="connsiteY0" fmla="*/ 0 h 370477"/>
              <a:gd name="connsiteX1" fmla="*/ 691598 w 1265668"/>
              <a:gd name="connsiteY1" fmla="*/ 2538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5"/>
              <a:gd name="connsiteY0" fmla="*/ 0 h 370475"/>
              <a:gd name="connsiteX1" fmla="*/ 691595 w 1265665"/>
              <a:gd name="connsiteY1" fmla="*/ 2536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5665"/>
              <a:gd name="connsiteY0" fmla="*/ 0 h 370475"/>
              <a:gd name="connsiteX1" fmla="*/ 688484 w 1265665"/>
              <a:gd name="connsiteY1" fmla="*/ 2538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5665"/>
              <a:gd name="connsiteY0" fmla="*/ 0 h 370475"/>
              <a:gd name="connsiteX1" fmla="*/ 688487 w 1265665"/>
              <a:gd name="connsiteY1" fmla="*/ 378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2550"/>
              <a:gd name="connsiteY0" fmla="*/ 0 h 370473"/>
              <a:gd name="connsiteX1" fmla="*/ 685372 w 1262550"/>
              <a:gd name="connsiteY1" fmla="*/ 376 h 370473"/>
              <a:gd name="connsiteX2" fmla="*/ 1262550 w 1262550"/>
              <a:gd name="connsiteY2" fmla="*/ 367609 h 370473"/>
              <a:gd name="connsiteX3" fmla="*/ 347255 w 1262550"/>
              <a:gd name="connsiteY3" fmla="*/ 370473 h 370473"/>
              <a:gd name="connsiteX4" fmla="*/ 0 w 1262550"/>
              <a:gd name="connsiteY4" fmla="*/ 0 h 370473"/>
              <a:gd name="connsiteX0" fmla="*/ 0 w 1262550"/>
              <a:gd name="connsiteY0" fmla="*/ 0 h 368311"/>
              <a:gd name="connsiteX1" fmla="*/ 685372 w 1262550"/>
              <a:gd name="connsiteY1" fmla="*/ 376 h 368311"/>
              <a:gd name="connsiteX2" fmla="*/ 1262550 w 1262550"/>
              <a:gd name="connsiteY2" fmla="*/ 367609 h 368311"/>
              <a:gd name="connsiteX3" fmla="*/ 353484 w 1262550"/>
              <a:gd name="connsiteY3" fmla="*/ 368311 h 368311"/>
              <a:gd name="connsiteX4" fmla="*/ 0 w 1262550"/>
              <a:gd name="connsiteY4" fmla="*/ 0 h 36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550" h="368311">
                <a:moveTo>
                  <a:pt x="0" y="0"/>
                </a:moveTo>
                <a:lnTo>
                  <a:pt x="685372" y="376"/>
                </a:lnTo>
                <a:lnTo>
                  <a:pt x="1262550" y="367609"/>
                </a:lnTo>
                <a:lnTo>
                  <a:pt x="353484" y="36831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5000"/>
                  <a:lumOff val="5000"/>
                </a:schemeClr>
              </a:gs>
              <a:gs pos="68000">
                <a:schemeClr val="accent1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BFDB7-FE01-4612-8FFB-984D566D3B80}"/>
              </a:ext>
            </a:extLst>
          </p:cNvPr>
          <p:cNvSpPr/>
          <p:nvPr/>
        </p:nvSpPr>
        <p:spPr>
          <a:xfrm flipH="1">
            <a:off x="4643573" y="2755269"/>
            <a:ext cx="864000" cy="864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68000">
                <a:schemeClr val="accent1">
                  <a:lumMod val="90000"/>
                  <a:lumOff val="1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FBA3A3-89A8-43BF-89E1-3813F188468A}"/>
              </a:ext>
            </a:extLst>
          </p:cNvPr>
          <p:cNvSpPr/>
          <p:nvPr/>
        </p:nvSpPr>
        <p:spPr>
          <a:xfrm rot="5400000">
            <a:off x="9798000" y="2416398"/>
            <a:ext cx="648000" cy="4140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0000"/>
                </a:schemeClr>
              </a:gs>
              <a:gs pos="68000">
                <a:schemeClr val="accent3">
                  <a:lumMod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73786A-0386-4B6B-A100-A0EDB6FE73AB}"/>
              </a:ext>
            </a:extLst>
          </p:cNvPr>
          <p:cNvSpPr/>
          <p:nvPr/>
        </p:nvSpPr>
        <p:spPr>
          <a:xfrm>
            <a:off x="6684522" y="3611625"/>
            <a:ext cx="864000" cy="864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90000"/>
                  <a:lumOff val="10000"/>
                </a:schemeClr>
              </a:gs>
              <a:gs pos="68000">
                <a:schemeClr val="accent3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5D9EC-041B-4AB0-AD9B-04A840AFECE1}"/>
              </a:ext>
            </a:extLst>
          </p:cNvPr>
          <p:cNvSpPr/>
          <p:nvPr/>
        </p:nvSpPr>
        <p:spPr>
          <a:xfrm rot="5400000">
            <a:off x="9798000" y="675875"/>
            <a:ext cx="648000" cy="4140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0000"/>
                </a:schemeClr>
              </a:gs>
              <a:gs pos="68000">
                <a:schemeClr val="accent4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A0CBB-5ACB-45AE-BE8A-2735620392E1}"/>
              </a:ext>
            </a:extLst>
          </p:cNvPr>
          <p:cNvSpPr/>
          <p:nvPr/>
        </p:nvSpPr>
        <p:spPr>
          <a:xfrm>
            <a:off x="6684522" y="2755269"/>
            <a:ext cx="864000" cy="864000"/>
          </a:xfrm>
          <a:prstGeom prst="rect">
            <a:avLst/>
          </a:prstGeom>
          <a:gradFill>
            <a:gsLst>
              <a:gs pos="0">
                <a:schemeClr val="accent4">
                  <a:lumMod val="90000"/>
                  <a:lumOff val="10000"/>
                </a:schemeClr>
              </a:gs>
              <a:gs pos="68000">
                <a:schemeClr val="accent4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E58A64-55C7-4FE1-B6B8-261902523CBC}"/>
              </a:ext>
            </a:extLst>
          </p:cNvPr>
          <p:cNvGrpSpPr/>
          <p:nvPr/>
        </p:nvGrpSpPr>
        <p:grpSpPr>
          <a:xfrm>
            <a:off x="4758721" y="2158804"/>
            <a:ext cx="2590429" cy="2947770"/>
            <a:chOff x="4758721" y="2305561"/>
            <a:chExt cx="2590429" cy="29477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EA0D6973-157E-4BA0-92EF-6C4937C6E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306" y="2306489"/>
              <a:ext cx="1276351" cy="1459538"/>
            </a:xfrm>
            <a:custGeom>
              <a:avLst/>
              <a:gdLst/>
              <a:ahLst/>
              <a:cxnLst/>
              <a:rect l="l" t="t" r="r" b="b"/>
              <a:pathLst>
                <a:path w="1095957" h="1253252">
                  <a:moveTo>
                    <a:pt x="1095957" y="0"/>
                  </a:moveTo>
                  <a:lnTo>
                    <a:pt x="1095957" y="1253252"/>
                  </a:lnTo>
                  <a:lnTo>
                    <a:pt x="0" y="1253252"/>
                  </a:lnTo>
                  <a:lnTo>
                    <a:pt x="2876" y="1250470"/>
                  </a:lnTo>
                  <a:lnTo>
                    <a:pt x="12723" y="1241092"/>
                  </a:lnTo>
                  <a:lnTo>
                    <a:pt x="41507" y="1206703"/>
                  </a:lnTo>
                  <a:lnTo>
                    <a:pt x="71806" y="1175441"/>
                  </a:lnTo>
                  <a:lnTo>
                    <a:pt x="102105" y="1144179"/>
                  </a:lnTo>
                  <a:lnTo>
                    <a:pt x="130889" y="1109790"/>
                  </a:lnTo>
                  <a:lnTo>
                    <a:pt x="158159" y="1076184"/>
                  </a:lnTo>
                  <a:lnTo>
                    <a:pt x="183155" y="1037887"/>
                  </a:lnTo>
                  <a:lnTo>
                    <a:pt x="203607" y="996465"/>
                  </a:lnTo>
                  <a:lnTo>
                    <a:pt x="214969" y="962077"/>
                  </a:lnTo>
                  <a:lnTo>
                    <a:pt x="218757" y="928470"/>
                  </a:lnTo>
                  <a:lnTo>
                    <a:pt x="218757" y="892518"/>
                  </a:lnTo>
                  <a:lnTo>
                    <a:pt x="217999" y="854222"/>
                  </a:lnTo>
                  <a:lnTo>
                    <a:pt x="216484" y="815926"/>
                  </a:lnTo>
                  <a:lnTo>
                    <a:pt x="217999" y="774503"/>
                  </a:lnTo>
                  <a:lnTo>
                    <a:pt x="221787" y="730736"/>
                  </a:lnTo>
                  <a:lnTo>
                    <a:pt x="264205" y="550197"/>
                  </a:lnTo>
                  <a:lnTo>
                    <a:pt x="290717" y="484547"/>
                  </a:lnTo>
                  <a:lnTo>
                    <a:pt x="322531" y="423585"/>
                  </a:lnTo>
                  <a:lnTo>
                    <a:pt x="359647" y="366532"/>
                  </a:lnTo>
                  <a:lnTo>
                    <a:pt x="402066" y="312605"/>
                  </a:lnTo>
                  <a:lnTo>
                    <a:pt x="449030" y="263367"/>
                  </a:lnTo>
                  <a:lnTo>
                    <a:pt x="499781" y="218036"/>
                  </a:lnTo>
                  <a:lnTo>
                    <a:pt x="555076" y="176614"/>
                  </a:lnTo>
                  <a:lnTo>
                    <a:pt x="612645" y="139881"/>
                  </a:lnTo>
                  <a:lnTo>
                    <a:pt x="674758" y="107056"/>
                  </a:lnTo>
                  <a:lnTo>
                    <a:pt x="738386" y="79701"/>
                  </a:lnTo>
                  <a:lnTo>
                    <a:pt x="802771" y="55473"/>
                  </a:lnTo>
                  <a:lnTo>
                    <a:pt x="1019410" y="62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58C72E-6EEF-4717-86F9-76982D202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772" y="3758384"/>
              <a:ext cx="1209309" cy="1494947"/>
            </a:xfrm>
            <a:custGeom>
              <a:avLst/>
              <a:gdLst/>
              <a:ahLst/>
              <a:cxnLst/>
              <a:rect l="l" t="t" r="r" b="b"/>
              <a:pathLst>
                <a:path w="1038389" h="1283657">
                  <a:moveTo>
                    <a:pt x="0" y="0"/>
                  </a:moveTo>
                  <a:lnTo>
                    <a:pt x="1038389" y="0"/>
                  </a:lnTo>
                  <a:lnTo>
                    <a:pt x="1037701" y="1908"/>
                  </a:lnTo>
                  <a:lnTo>
                    <a:pt x="1011189" y="58961"/>
                  </a:lnTo>
                  <a:lnTo>
                    <a:pt x="979375" y="111325"/>
                  </a:lnTo>
                  <a:lnTo>
                    <a:pt x="946804" y="162126"/>
                  </a:lnTo>
                  <a:lnTo>
                    <a:pt x="910445" y="212146"/>
                  </a:lnTo>
                  <a:lnTo>
                    <a:pt x="874844" y="259039"/>
                  </a:lnTo>
                  <a:lnTo>
                    <a:pt x="839242" y="307495"/>
                  </a:lnTo>
                  <a:lnTo>
                    <a:pt x="804398" y="355952"/>
                  </a:lnTo>
                  <a:lnTo>
                    <a:pt x="780917" y="395030"/>
                  </a:lnTo>
                  <a:lnTo>
                    <a:pt x="761980" y="439578"/>
                  </a:lnTo>
                  <a:lnTo>
                    <a:pt x="746830" y="486471"/>
                  </a:lnTo>
                  <a:lnTo>
                    <a:pt x="734710" y="537273"/>
                  </a:lnTo>
                  <a:lnTo>
                    <a:pt x="733196" y="561501"/>
                  </a:lnTo>
                  <a:lnTo>
                    <a:pt x="734710" y="590418"/>
                  </a:lnTo>
                  <a:lnTo>
                    <a:pt x="738498" y="625588"/>
                  </a:lnTo>
                  <a:lnTo>
                    <a:pt x="743800" y="662321"/>
                  </a:lnTo>
                  <a:lnTo>
                    <a:pt x="752132" y="702181"/>
                  </a:lnTo>
                  <a:lnTo>
                    <a:pt x="761980" y="742040"/>
                  </a:lnTo>
                  <a:lnTo>
                    <a:pt x="771827" y="780336"/>
                  </a:lnTo>
                  <a:lnTo>
                    <a:pt x="782432" y="817069"/>
                  </a:lnTo>
                  <a:lnTo>
                    <a:pt x="792279" y="849894"/>
                  </a:lnTo>
                  <a:lnTo>
                    <a:pt x="802126" y="878812"/>
                  </a:lnTo>
                  <a:lnTo>
                    <a:pt x="810458" y="899914"/>
                  </a:lnTo>
                  <a:lnTo>
                    <a:pt x="822578" y="931176"/>
                  </a:lnTo>
                  <a:lnTo>
                    <a:pt x="833940" y="969472"/>
                  </a:lnTo>
                  <a:lnTo>
                    <a:pt x="846060" y="1012458"/>
                  </a:lnTo>
                  <a:lnTo>
                    <a:pt x="858179" y="1056225"/>
                  </a:lnTo>
                  <a:lnTo>
                    <a:pt x="871814" y="1096084"/>
                  </a:lnTo>
                  <a:lnTo>
                    <a:pt x="886206" y="1131254"/>
                  </a:lnTo>
                  <a:lnTo>
                    <a:pt x="756677" y="1174240"/>
                  </a:lnTo>
                  <a:lnTo>
                    <a:pt x="630936" y="1210973"/>
                  </a:lnTo>
                  <a:lnTo>
                    <a:pt x="511255" y="1240672"/>
                  </a:lnTo>
                  <a:lnTo>
                    <a:pt x="394603" y="1262555"/>
                  </a:lnTo>
                  <a:lnTo>
                    <a:pt x="280982" y="1278186"/>
                  </a:lnTo>
                  <a:lnTo>
                    <a:pt x="171148" y="1283657"/>
                  </a:lnTo>
                  <a:lnTo>
                    <a:pt x="63586" y="1282094"/>
                  </a:lnTo>
                  <a:lnTo>
                    <a:pt x="0" y="12759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F212FC9F-129D-4F66-BAA4-24D6D7E19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721" y="3758385"/>
              <a:ext cx="1325933" cy="1485930"/>
            </a:xfrm>
            <a:custGeom>
              <a:avLst/>
              <a:gdLst/>
              <a:ahLst/>
              <a:cxnLst/>
              <a:rect l="l" t="t" r="r" b="b"/>
              <a:pathLst>
                <a:path w="1138530" h="1275914">
                  <a:moveTo>
                    <a:pt x="42573" y="0"/>
                  </a:moveTo>
                  <a:lnTo>
                    <a:pt x="1138530" y="0"/>
                  </a:lnTo>
                  <a:lnTo>
                    <a:pt x="1138530" y="1275914"/>
                  </a:lnTo>
                  <a:lnTo>
                    <a:pt x="1097584" y="1271934"/>
                  </a:lnTo>
                  <a:lnTo>
                    <a:pt x="994567" y="1253958"/>
                  </a:lnTo>
                  <a:lnTo>
                    <a:pt x="990022" y="1228167"/>
                  </a:lnTo>
                  <a:lnTo>
                    <a:pt x="984720" y="1198468"/>
                  </a:lnTo>
                  <a:lnTo>
                    <a:pt x="977903" y="1162516"/>
                  </a:lnTo>
                  <a:lnTo>
                    <a:pt x="972600" y="1124220"/>
                  </a:lnTo>
                  <a:lnTo>
                    <a:pt x="965026" y="1082798"/>
                  </a:lnTo>
                  <a:lnTo>
                    <a:pt x="957451" y="1040594"/>
                  </a:lnTo>
                  <a:lnTo>
                    <a:pt x="949118" y="999171"/>
                  </a:lnTo>
                  <a:lnTo>
                    <a:pt x="939271" y="959312"/>
                  </a:lnTo>
                  <a:lnTo>
                    <a:pt x="929424" y="921016"/>
                  </a:lnTo>
                  <a:lnTo>
                    <a:pt x="917304" y="887409"/>
                  </a:lnTo>
                  <a:lnTo>
                    <a:pt x="904427" y="858491"/>
                  </a:lnTo>
                  <a:lnTo>
                    <a:pt x="890793" y="835826"/>
                  </a:lnTo>
                  <a:lnTo>
                    <a:pt x="875643" y="821758"/>
                  </a:lnTo>
                  <a:lnTo>
                    <a:pt x="858979" y="814724"/>
                  </a:lnTo>
                  <a:lnTo>
                    <a:pt x="840042" y="811598"/>
                  </a:lnTo>
                  <a:lnTo>
                    <a:pt x="818075" y="813161"/>
                  </a:lnTo>
                  <a:lnTo>
                    <a:pt x="796108" y="816288"/>
                  </a:lnTo>
                  <a:lnTo>
                    <a:pt x="775656" y="821758"/>
                  </a:lnTo>
                  <a:lnTo>
                    <a:pt x="755962" y="827229"/>
                  </a:lnTo>
                  <a:lnTo>
                    <a:pt x="737782" y="832700"/>
                  </a:lnTo>
                  <a:lnTo>
                    <a:pt x="724148" y="837390"/>
                  </a:lnTo>
                  <a:lnTo>
                    <a:pt x="691576" y="848331"/>
                  </a:lnTo>
                  <a:lnTo>
                    <a:pt x="654460" y="858491"/>
                  </a:lnTo>
                  <a:lnTo>
                    <a:pt x="612799" y="867089"/>
                  </a:lnTo>
                  <a:lnTo>
                    <a:pt x="568865" y="872559"/>
                  </a:lnTo>
                  <a:lnTo>
                    <a:pt x="524932" y="877249"/>
                  </a:lnTo>
                  <a:lnTo>
                    <a:pt x="480240" y="878812"/>
                  </a:lnTo>
                  <a:lnTo>
                    <a:pt x="437822" y="875686"/>
                  </a:lnTo>
                  <a:lnTo>
                    <a:pt x="397675" y="868652"/>
                  </a:lnTo>
                  <a:lnTo>
                    <a:pt x="375709" y="863181"/>
                  </a:lnTo>
                  <a:lnTo>
                    <a:pt x="353742" y="853021"/>
                  </a:lnTo>
                  <a:lnTo>
                    <a:pt x="331775" y="841297"/>
                  </a:lnTo>
                  <a:lnTo>
                    <a:pt x="312838" y="827229"/>
                  </a:lnTo>
                  <a:lnTo>
                    <a:pt x="293144" y="810035"/>
                  </a:lnTo>
                  <a:lnTo>
                    <a:pt x="277994" y="792059"/>
                  </a:lnTo>
                  <a:lnTo>
                    <a:pt x="267390" y="769394"/>
                  </a:lnTo>
                  <a:lnTo>
                    <a:pt x="259057" y="743603"/>
                  </a:lnTo>
                  <a:lnTo>
                    <a:pt x="256027" y="715467"/>
                  </a:lnTo>
                  <a:lnTo>
                    <a:pt x="259057" y="684205"/>
                  </a:lnTo>
                  <a:lnTo>
                    <a:pt x="262845" y="662321"/>
                  </a:lnTo>
                  <a:lnTo>
                    <a:pt x="268147" y="638093"/>
                  </a:lnTo>
                  <a:lnTo>
                    <a:pt x="274207" y="613083"/>
                  </a:lnTo>
                  <a:lnTo>
                    <a:pt x="276479" y="588855"/>
                  </a:lnTo>
                  <a:lnTo>
                    <a:pt x="276479" y="563064"/>
                  </a:lnTo>
                  <a:lnTo>
                    <a:pt x="269662" y="540399"/>
                  </a:lnTo>
                  <a:lnTo>
                    <a:pt x="262845" y="527894"/>
                  </a:lnTo>
                  <a:lnTo>
                    <a:pt x="250725" y="516171"/>
                  </a:lnTo>
                  <a:lnTo>
                    <a:pt x="237848" y="507573"/>
                  </a:lnTo>
                  <a:lnTo>
                    <a:pt x="224213" y="500539"/>
                  </a:lnTo>
                  <a:lnTo>
                    <a:pt x="210579" y="490379"/>
                  </a:lnTo>
                  <a:lnTo>
                    <a:pt x="199974" y="479437"/>
                  </a:lnTo>
                  <a:lnTo>
                    <a:pt x="191642" y="465369"/>
                  </a:lnTo>
                  <a:lnTo>
                    <a:pt x="188612" y="449738"/>
                  </a:lnTo>
                  <a:lnTo>
                    <a:pt x="190127" y="434107"/>
                  </a:lnTo>
                  <a:lnTo>
                    <a:pt x="195429" y="419258"/>
                  </a:lnTo>
                  <a:lnTo>
                    <a:pt x="202247" y="406753"/>
                  </a:lnTo>
                  <a:lnTo>
                    <a:pt x="206791" y="394248"/>
                  </a:lnTo>
                  <a:lnTo>
                    <a:pt x="184825" y="378617"/>
                  </a:lnTo>
                  <a:lnTo>
                    <a:pt x="169675" y="362986"/>
                  </a:lnTo>
                  <a:lnTo>
                    <a:pt x="161343" y="347355"/>
                  </a:lnTo>
                  <a:lnTo>
                    <a:pt x="159828" y="330161"/>
                  </a:lnTo>
                  <a:lnTo>
                    <a:pt x="162100" y="314529"/>
                  </a:lnTo>
                  <a:lnTo>
                    <a:pt x="168160" y="297335"/>
                  </a:lnTo>
                  <a:lnTo>
                    <a:pt x="176492" y="280141"/>
                  </a:lnTo>
                  <a:lnTo>
                    <a:pt x="185582" y="262947"/>
                  </a:lnTo>
                  <a:lnTo>
                    <a:pt x="193914" y="244971"/>
                  </a:lnTo>
                  <a:lnTo>
                    <a:pt x="202247" y="227777"/>
                  </a:lnTo>
                  <a:lnTo>
                    <a:pt x="206791" y="209020"/>
                  </a:lnTo>
                  <a:lnTo>
                    <a:pt x="191642" y="194952"/>
                  </a:lnTo>
                  <a:lnTo>
                    <a:pt x="170433" y="184010"/>
                  </a:lnTo>
                  <a:lnTo>
                    <a:pt x="146951" y="173850"/>
                  </a:lnTo>
                  <a:lnTo>
                    <a:pt x="122711" y="165252"/>
                  </a:lnTo>
                  <a:lnTo>
                    <a:pt x="97715" y="156655"/>
                  </a:lnTo>
                  <a:lnTo>
                    <a:pt x="72718" y="148058"/>
                  </a:lnTo>
                  <a:lnTo>
                    <a:pt x="49236" y="137898"/>
                  </a:lnTo>
                  <a:lnTo>
                    <a:pt x="30299" y="126956"/>
                  </a:lnTo>
                  <a:lnTo>
                    <a:pt x="13635" y="111325"/>
                  </a:lnTo>
                  <a:lnTo>
                    <a:pt x="3788" y="92568"/>
                  </a:lnTo>
                  <a:lnTo>
                    <a:pt x="0" y="73029"/>
                  </a:lnTo>
                  <a:lnTo>
                    <a:pt x="3030" y="54272"/>
                  </a:lnTo>
                  <a:lnTo>
                    <a:pt x="9847" y="37078"/>
                  </a:lnTo>
                  <a:lnTo>
                    <a:pt x="20452" y="23010"/>
                  </a:lnTo>
                  <a:lnTo>
                    <a:pt x="33329" y="89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DB7E203C-EF08-4DFD-B830-DD7E0902F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775" y="2305561"/>
              <a:ext cx="1269375" cy="1460469"/>
            </a:xfrm>
            <a:custGeom>
              <a:avLst/>
              <a:gdLst/>
              <a:ahLst/>
              <a:cxnLst/>
              <a:rect l="l" t="t" r="r" b="b"/>
              <a:pathLst>
                <a:path w="1089967" h="1254051">
                  <a:moveTo>
                    <a:pt x="9805" y="0"/>
                  </a:moveTo>
                  <a:lnTo>
                    <a:pt x="106762" y="782"/>
                  </a:lnTo>
                  <a:lnTo>
                    <a:pt x="197659" y="7816"/>
                  </a:lnTo>
                  <a:lnTo>
                    <a:pt x="284012" y="19539"/>
                  </a:lnTo>
                  <a:lnTo>
                    <a:pt x="366576" y="36733"/>
                  </a:lnTo>
                  <a:lnTo>
                    <a:pt x="445354" y="57835"/>
                  </a:lnTo>
                  <a:lnTo>
                    <a:pt x="518072" y="85190"/>
                  </a:lnTo>
                  <a:lnTo>
                    <a:pt x="588517" y="114889"/>
                  </a:lnTo>
                  <a:lnTo>
                    <a:pt x="652903" y="150059"/>
                  </a:lnTo>
                  <a:lnTo>
                    <a:pt x="713501" y="189918"/>
                  </a:lnTo>
                  <a:lnTo>
                    <a:pt x="771827" y="234467"/>
                  </a:lnTo>
                  <a:lnTo>
                    <a:pt x="824093" y="282141"/>
                  </a:lnTo>
                  <a:lnTo>
                    <a:pt x="871814" y="335287"/>
                  </a:lnTo>
                  <a:lnTo>
                    <a:pt x="916505" y="390777"/>
                  </a:lnTo>
                  <a:lnTo>
                    <a:pt x="955894" y="450176"/>
                  </a:lnTo>
                  <a:lnTo>
                    <a:pt x="992252" y="512700"/>
                  </a:lnTo>
                  <a:lnTo>
                    <a:pt x="1016492" y="565064"/>
                  </a:lnTo>
                  <a:lnTo>
                    <a:pt x="1037701" y="623681"/>
                  </a:lnTo>
                  <a:lnTo>
                    <a:pt x="1056638" y="687768"/>
                  </a:lnTo>
                  <a:lnTo>
                    <a:pt x="1071788" y="757327"/>
                  </a:lnTo>
                  <a:lnTo>
                    <a:pt x="1083150" y="828448"/>
                  </a:lnTo>
                  <a:lnTo>
                    <a:pt x="1088452" y="901914"/>
                  </a:lnTo>
                  <a:lnTo>
                    <a:pt x="1089967" y="976944"/>
                  </a:lnTo>
                  <a:lnTo>
                    <a:pt x="1085422" y="1051191"/>
                  </a:lnTo>
                  <a:lnTo>
                    <a:pt x="1076332" y="1123876"/>
                  </a:lnTo>
                  <a:lnTo>
                    <a:pt x="1059668" y="1194997"/>
                  </a:lnTo>
                  <a:lnTo>
                    <a:pt x="1038388" y="1254051"/>
                  </a:lnTo>
                  <a:lnTo>
                    <a:pt x="0" y="1254051"/>
                  </a:lnTo>
                  <a:lnTo>
                    <a:pt x="0" y="7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A8609E9-44E5-49AA-8856-F7A54A1883A0}"/>
              </a:ext>
            </a:extLst>
          </p:cNvPr>
          <p:cNvSpPr txBox="1"/>
          <p:nvPr/>
        </p:nvSpPr>
        <p:spPr>
          <a:xfrm>
            <a:off x="579600" y="4337321"/>
            <a:ext cx="3783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연구과제 선정 및 실행 계획 코칭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A2B512-662D-49A6-9EFB-7870E6052881}"/>
              </a:ext>
            </a:extLst>
          </p:cNvPr>
          <p:cNvSpPr txBox="1"/>
          <p:nvPr/>
        </p:nvSpPr>
        <p:spPr>
          <a:xfrm>
            <a:off x="415569" y="2599847"/>
            <a:ext cx="4675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지정을 위한 견적 작성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AD60C-D62F-4A66-8AE2-B350FF971423}"/>
              </a:ext>
            </a:extLst>
          </p:cNvPr>
          <p:cNvSpPr txBox="1"/>
          <p:nvPr/>
        </p:nvSpPr>
        <p:spPr>
          <a:xfrm>
            <a:off x="8147707" y="4337320"/>
            <a:ext cx="288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면역치료센터 운영 코칭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345E57-5C2D-4669-A000-BCF69CA007A4}"/>
              </a:ext>
            </a:extLst>
          </p:cNvPr>
          <p:cNvSpPr txBox="1"/>
          <p:nvPr/>
        </p:nvSpPr>
        <p:spPr>
          <a:xfrm>
            <a:off x="5617284" y="2776506"/>
            <a:ext cx="46805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1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921435-14F5-4693-ABAF-185158AE8D71}"/>
              </a:ext>
            </a:extLst>
          </p:cNvPr>
          <p:cNvSpPr txBox="1"/>
          <p:nvPr/>
        </p:nvSpPr>
        <p:spPr>
          <a:xfrm>
            <a:off x="6071620" y="2776506"/>
            <a:ext cx="46805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83D6A2-D88C-4038-8408-2F73A619E72A}"/>
              </a:ext>
            </a:extLst>
          </p:cNvPr>
          <p:cNvSpPr txBox="1"/>
          <p:nvPr/>
        </p:nvSpPr>
        <p:spPr>
          <a:xfrm>
            <a:off x="5617284" y="3482752"/>
            <a:ext cx="46805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6FE591-90E8-4C17-BE6A-D436DF7A5C87}"/>
              </a:ext>
            </a:extLst>
          </p:cNvPr>
          <p:cNvSpPr txBox="1"/>
          <p:nvPr/>
        </p:nvSpPr>
        <p:spPr>
          <a:xfrm>
            <a:off x="6071620" y="3482752"/>
            <a:ext cx="46805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55A64D-A372-4F70-A442-3629FDE6F116}"/>
              </a:ext>
            </a:extLst>
          </p:cNvPr>
          <p:cNvSpPr/>
          <p:nvPr/>
        </p:nvSpPr>
        <p:spPr>
          <a:xfrm>
            <a:off x="7118434" y="4982317"/>
            <a:ext cx="720000" cy="720000"/>
          </a:xfrm>
          <a:prstGeom prst="ellipse">
            <a:avLst/>
          </a:prstGeom>
          <a:solidFill>
            <a:schemeClr val="accent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C7228EA-8FF0-4418-B75B-ED84E3DA5551}"/>
              </a:ext>
            </a:extLst>
          </p:cNvPr>
          <p:cNvSpPr/>
          <p:nvPr/>
        </p:nvSpPr>
        <p:spPr>
          <a:xfrm>
            <a:off x="4353567" y="1527044"/>
            <a:ext cx="720000" cy="720000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E8CC8BD-8894-4648-9837-F08B324A1E5C}"/>
              </a:ext>
            </a:extLst>
          </p:cNvPr>
          <p:cNvSpPr/>
          <p:nvPr/>
        </p:nvSpPr>
        <p:spPr>
          <a:xfrm>
            <a:off x="7118434" y="1527044"/>
            <a:ext cx="720000" cy="720000"/>
          </a:xfrm>
          <a:prstGeom prst="ellipse">
            <a:avLst/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1D4B280-6726-46E5-8111-CB84C06696D7}"/>
              </a:ext>
            </a:extLst>
          </p:cNvPr>
          <p:cNvSpPr/>
          <p:nvPr/>
        </p:nvSpPr>
        <p:spPr>
          <a:xfrm>
            <a:off x="4353567" y="4982317"/>
            <a:ext cx="720000" cy="720000"/>
          </a:xfrm>
          <a:prstGeom prst="ellipse">
            <a:avLst/>
          </a:prstGeom>
          <a:solidFill>
            <a:schemeClr val="accent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Oval 21">
            <a:extLst>
              <a:ext uri="{FF2B5EF4-FFF2-40B4-BE49-F238E27FC236}">
                <a16:creationId xmlns:a16="http://schemas.microsoft.com/office/drawing/2014/main" id="{138B7EF6-9056-4A55-A8B7-20247A329FDA}"/>
              </a:ext>
            </a:extLst>
          </p:cNvPr>
          <p:cNvSpPr/>
          <p:nvPr/>
        </p:nvSpPr>
        <p:spPr>
          <a:xfrm rot="20700000">
            <a:off x="4492454" y="1693254"/>
            <a:ext cx="442231" cy="387582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Isosceles Triangle 41">
            <a:extLst>
              <a:ext uri="{FF2B5EF4-FFF2-40B4-BE49-F238E27FC236}">
                <a16:creationId xmlns:a16="http://schemas.microsoft.com/office/drawing/2014/main" id="{1C62939A-47D8-4E58-B46C-B74524708C7D}"/>
              </a:ext>
            </a:extLst>
          </p:cNvPr>
          <p:cNvSpPr/>
          <p:nvPr/>
        </p:nvSpPr>
        <p:spPr>
          <a:xfrm>
            <a:off x="7343065" y="5147866"/>
            <a:ext cx="270747" cy="388911"/>
          </a:xfrm>
          <a:custGeom>
            <a:avLst/>
            <a:gdLst>
              <a:gd name="connsiteX0" fmla="*/ 1367278 w 2736000"/>
              <a:gd name="connsiteY0" fmla="*/ 2273826 h 3930092"/>
              <a:gd name="connsiteX1" fmla="*/ 1535821 w 2736000"/>
              <a:gd name="connsiteY1" fmla="*/ 2564417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98105 w 2736000"/>
              <a:gd name="connsiteY4" fmla="*/ 2565503 h 3930092"/>
              <a:gd name="connsiteX5" fmla="*/ 1367278 w 2736000"/>
              <a:gd name="connsiteY5" fmla="*/ 2273826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67278 w 2736000"/>
              <a:gd name="connsiteY0" fmla="*/ 2273826 h 3930092"/>
              <a:gd name="connsiteX1" fmla="*/ 1535821 w 2736000"/>
              <a:gd name="connsiteY1" fmla="*/ 2564417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98105 w 2736000"/>
              <a:gd name="connsiteY4" fmla="*/ 2565503 h 3930092"/>
              <a:gd name="connsiteX5" fmla="*/ 1367278 w 2736000"/>
              <a:gd name="connsiteY5" fmla="*/ 2273826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35821 w 2736000"/>
              <a:gd name="connsiteY1" fmla="*/ 2564417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98105 w 2736000"/>
              <a:gd name="connsiteY4" fmla="*/ 2565503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35821 w 2736000"/>
              <a:gd name="connsiteY1" fmla="*/ 2564417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98105 w 2736000"/>
              <a:gd name="connsiteY4" fmla="*/ 2565503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35821 w 2736000"/>
              <a:gd name="connsiteY1" fmla="*/ 2564417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98105 w 2736000"/>
              <a:gd name="connsiteY4" fmla="*/ 2565503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35821 w 2736000"/>
              <a:gd name="connsiteY1" fmla="*/ 2564417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98105 w 2736000"/>
              <a:gd name="connsiteY4" fmla="*/ 2565503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35821 w 2736000"/>
              <a:gd name="connsiteY1" fmla="*/ 2564417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98105 w 2736000"/>
              <a:gd name="connsiteY4" fmla="*/ 2565503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35821 w 2736000"/>
              <a:gd name="connsiteY1" fmla="*/ 2564417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98105 w 2736000"/>
              <a:gd name="connsiteY4" fmla="*/ 2565503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35821 w 2736000"/>
              <a:gd name="connsiteY1" fmla="*/ 2564417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98105 w 2736000"/>
              <a:gd name="connsiteY4" fmla="*/ 2565503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54231 w 2736000"/>
              <a:gd name="connsiteY1" fmla="*/ 2567486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98105 w 2736000"/>
              <a:gd name="connsiteY4" fmla="*/ 2565503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54231 w 2736000"/>
              <a:gd name="connsiteY1" fmla="*/ 2567486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54231 w 2736000"/>
              <a:gd name="connsiteY1" fmla="*/ 2567486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45026 w 2736000"/>
              <a:gd name="connsiteY1" fmla="*/ 2558281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45026 w 2736000"/>
              <a:gd name="connsiteY1" fmla="*/ 2558281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66505 w 2736000"/>
              <a:gd name="connsiteY1" fmla="*/ 2573624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66505 w 2736000"/>
              <a:gd name="connsiteY1" fmla="*/ 2573624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78778 w 2736000"/>
              <a:gd name="connsiteY1" fmla="*/ 2576692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78778 w 2736000"/>
              <a:gd name="connsiteY1" fmla="*/ 2576692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97963 w 2736000"/>
              <a:gd name="connsiteY0" fmla="*/ 2421112 h 3930092"/>
              <a:gd name="connsiteX1" fmla="*/ 1578778 w 2736000"/>
              <a:gd name="connsiteY1" fmla="*/ 2576692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97963 w 2736000"/>
              <a:gd name="connsiteY5" fmla="*/ 2421112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79552 w 2736000"/>
              <a:gd name="connsiteY0" fmla="*/ 2418044 h 3930092"/>
              <a:gd name="connsiteX1" fmla="*/ 1578778 w 2736000"/>
              <a:gd name="connsiteY1" fmla="*/ 2576692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79552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79552 w 2736000"/>
              <a:gd name="connsiteY0" fmla="*/ 2418044 h 3930092"/>
              <a:gd name="connsiteX1" fmla="*/ 1578778 w 2736000"/>
              <a:gd name="connsiteY1" fmla="*/ 2576692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79552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79552 w 2736000"/>
              <a:gd name="connsiteY0" fmla="*/ 2418044 h 3930092"/>
              <a:gd name="connsiteX1" fmla="*/ 1578778 w 2736000"/>
              <a:gd name="connsiteY1" fmla="*/ 2576692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79552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79552 w 2736000"/>
              <a:gd name="connsiteY0" fmla="*/ 2418044 h 3930092"/>
              <a:gd name="connsiteX1" fmla="*/ 1578778 w 2736000"/>
              <a:gd name="connsiteY1" fmla="*/ 2576692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79552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79552 w 2736000"/>
              <a:gd name="connsiteY0" fmla="*/ 2418044 h 3930092"/>
              <a:gd name="connsiteX1" fmla="*/ 1578778 w 2736000"/>
              <a:gd name="connsiteY1" fmla="*/ 2576692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79552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79552 w 2736000"/>
              <a:gd name="connsiteY0" fmla="*/ 2418044 h 3930092"/>
              <a:gd name="connsiteX1" fmla="*/ 1563436 w 2736000"/>
              <a:gd name="connsiteY1" fmla="*/ 2564418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79552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79552 w 2736000"/>
              <a:gd name="connsiteY0" fmla="*/ 2418044 h 3930092"/>
              <a:gd name="connsiteX1" fmla="*/ 1554231 w 2736000"/>
              <a:gd name="connsiteY1" fmla="*/ 2552144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79552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79552 w 2736000"/>
              <a:gd name="connsiteY0" fmla="*/ 2418044 h 3930092"/>
              <a:gd name="connsiteX1" fmla="*/ 1554231 w 2736000"/>
              <a:gd name="connsiteY1" fmla="*/ 2552144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79552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67278 w 2736000"/>
              <a:gd name="connsiteY0" fmla="*/ 2418044 h 3930092"/>
              <a:gd name="connsiteX1" fmla="*/ 1554231 w 2736000"/>
              <a:gd name="connsiteY1" fmla="*/ 2552144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67278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67278 w 2736000"/>
              <a:gd name="connsiteY0" fmla="*/ 2418044 h 3930092"/>
              <a:gd name="connsiteX1" fmla="*/ 1554231 w 2736000"/>
              <a:gd name="connsiteY1" fmla="*/ 2552144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67278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67278 w 2736000"/>
              <a:gd name="connsiteY0" fmla="*/ 2418044 h 3930092"/>
              <a:gd name="connsiteX1" fmla="*/ 1532752 w 2736000"/>
              <a:gd name="connsiteY1" fmla="*/ 2552144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67278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67278 w 2736000"/>
              <a:gd name="connsiteY0" fmla="*/ 2418044 h 3930092"/>
              <a:gd name="connsiteX1" fmla="*/ 1526615 w 2736000"/>
              <a:gd name="connsiteY1" fmla="*/ 2567486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67278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67278 w 2736000"/>
              <a:gd name="connsiteY0" fmla="*/ 2418044 h 3930092"/>
              <a:gd name="connsiteX1" fmla="*/ 1526615 w 2736000"/>
              <a:gd name="connsiteY1" fmla="*/ 2567486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67278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67278 w 2736000"/>
              <a:gd name="connsiteY0" fmla="*/ 2418044 h 3930092"/>
              <a:gd name="connsiteX1" fmla="*/ 1526615 w 2736000"/>
              <a:gd name="connsiteY1" fmla="*/ 2567486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67278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67278 w 2736000"/>
              <a:gd name="connsiteY0" fmla="*/ 2418044 h 3930092"/>
              <a:gd name="connsiteX1" fmla="*/ 1552576 w 2736000"/>
              <a:gd name="connsiteY1" fmla="*/ 2576139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67278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  <a:gd name="connsiteX0" fmla="*/ 1367278 w 2736000"/>
              <a:gd name="connsiteY0" fmla="*/ 2418044 h 3930092"/>
              <a:gd name="connsiteX1" fmla="*/ 1552576 w 2736000"/>
              <a:gd name="connsiteY1" fmla="*/ 2576139 h 3930092"/>
              <a:gd name="connsiteX2" fmla="*/ 2088000 w 2736000"/>
              <a:gd name="connsiteY2" fmla="*/ 3520946 h 3930092"/>
              <a:gd name="connsiteX3" fmla="*/ 648080 w 2736000"/>
              <a:gd name="connsiteY3" fmla="*/ 3506285 h 3930092"/>
              <a:gd name="connsiteX4" fmla="*/ 1182763 w 2736000"/>
              <a:gd name="connsiteY4" fmla="*/ 2571640 h 3930092"/>
              <a:gd name="connsiteX5" fmla="*/ 1367278 w 2736000"/>
              <a:gd name="connsiteY5" fmla="*/ 2418044 h 3930092"/>
              <a:gd name="connsiteX6" fmla="*/ 648003 w 2736000"/>
              <a:gd name="connsiteY6" fmla="*/ 793859 h 3930092"/>
              <a:gd name="connsiteX7" fmla="*/ 2087849 w 2736000"/>
              <a:gd name="connsiteY7" fmla="*/ 808518 h 3930092"/>
              <a:gd name="connsiteX8" fmla="*/ 1641214 w 2736000"/>
              <a:gd name="connsiteY8" fmla="*/ 1449982 h 3930092"/>
              <a:gd name="connsiteX9" fmla="*/ 1368003 w 2736000"/>
              <a:gd name="connsiteY9" fmla="*/ 1937706 h 3930092"/>
              <a:gd name="connsiteX10" fmla="*/ 1094068 w 2736000"/>
              <a:gd name="connsiteY10" fmla="*/ 1448735 h 3930092"/>
              <a:gd name="connsiteX11" fmla="*/ 648003 w 2736000"/>
              <a:gd name="connsiteY11" fmla="*/ 793859 h 3930092"/>
              <a:gd name="connsiteX12" fmla="*/ 516625 w 2736000"/>
              <a:gd name="connsiteY12" fmla="*/ 299874 h 3930092"/>
              <a:gd name="connsiteX13" fmla="*/ 516625 w 2736000"/>
              <a:gd name="connsiteY13" fmla="*/ 449580 h 3930092"/>
              <a:gd name="connsiteX14" fmla="*/ 1029987 w 2736000"/>
              <a:gd name="connsiteY14" fmla="*/ 1557992 h 3930092"/>
              <a:gd name="connsiteX15" fmla="*/ 1146996 w 2736000"/>
              <a:gd name="connsiteY15" fmla="*/ 2057479 h 3930092"/>
              <a:gd name="connsiteX16" fmla="*/ 1055065 w 2736000"/>
              <a:gd name="connsiteY16" fmla="*/ 2431585 h 3930092"/>
              <a:gd name="connsiteX17" fmla="*/ 539378 w 2736000"/>
              <a:gd name="connsiteY17" fmla="*/ 3468615 h 3930092"/>
              <a:gd name="connsiteX18" fmla="*/ 539378 w 2736000"/>
              <a:gd name="connsiteY18" fmla="*/ 3604591 h 3930092"/>
              <a:gd name="connsiteX19" fmla="*/ 2196077 w 2736000"/>
              <a:gd name="connsiteY19" fmla="*/ 3604591 h 3930092"/>
              <a:gd name="connsiteX20" fmla="*/ 2196077 w 2736000"/>
              <a:gd name="connsiteY20" fmla="*/ 3468615 h 3930092"/>
              <a:gd name="connsiteX21" fmla="*/ 1695313 w 2736000"/>
              <a:gd name="connsiteY21" fmla="*/ 2440912 h 3930092"/>
              <a:gd name="connsiteX22" fmla="*/ 1617547 w 2736000"/>
              <a:gd name="connsiteY22" fmla="*/ 2049252 h 3930092"/>
              <a:gd name="connsiteX23" fmla="*/ 1719395 w 2736000"/>
              <a:gd name="connsiteY23" fmla="*/ 1540961 h 3930092"/>
              <a:gd name="connsiteX24" fmla="*/ 2207952 w 2736000"/>
              <a:gd name="connsiteY24" fmla="*/ 449580 h 3930092"/>
              <a:gd name="connsiteX25" fmla="*/ 2207952 w 2736000"/>
              <a:gd name="connsiteY25" fmla="*/ 299874 h 3930092"/>
              <a:gd name="connsiteX26" fmla="*/ 516625 w 2736000"/>
              <a:gd name="connsiteY26" fmla="*/ 299874 h 3930092"/>
              <a:gd name="connsiteX27" fmla="*/ 144000 w 2736000"/>
              <a:gd name="connsiteY27" fmla="*/ 0 h 3930092"/>
              <a:gd name="connsiteX28" fmla="*/ 2592000 w 2736000"/>
              <a:gd name="connsiteY28" fmla="*/ 0 h 3930092"/>
              <a:gd name="connsiteX29" fmla="*/ 2736000 w 2736000"/>
              <a:gd name="connsiteY29" fmla="*/ 144000 h 3930092"/>
              <a:gd name="connsiteX30" fmla="*/ 2592000 w 2736000"/>
              <a:gd name="connsiteY30" fmla="*/ 288000 h 3930092"/>
              <a:gd name="connsiteX31" fmla="*/ 2396702 w 2736000"/>
              <a:gd name="connsiteY31" fmla="*/ 288000 h 3930092"/>
              <a:gd name="connsiteX32" fmla="*/ 2396702 w 2736000"/>
              <a:gd name="connsiteY32" fmla="*/ 413234 h 3930092"/>
              <a:gd name="connsiteX33" fmla="*/ 1815389 w 2736000"/>
              <a:gd name="connsiteY33" fmla="*/ 1665324 h 3930092"/>
              <a:gd name="connsiteX34" fmla="*/ 1753098 w 2736000"/>
              <a:gd name="connsiteY34" fmla="*/ 1974987 h 3930092"/>
              <a:gd name="connsiteX35" fmla="*/ 1825752 w 2736000"/>
              <a:gd name="connsiteY35" fmla="*/ 2312143 h 3930092"/>
              <a:gd name="connsiteX36" fmla="*/ 2395980 w 2736000"/>
              <a:gd name="connsiteY36" fmla="*/ 3557007 h 3930092"/>
              <a:gd name="connsiteX37" fmla="*/ 2395980 w 2736000"/>
              <a:gd name="connsiteY37" fmla="*/ 3642092 h 3930092"/>
              <a:gd name="connsiteX38" fmla="*/ 2592000 w 2736000"/>
              <a:gd name="connsiteY38" fmla="*/ 3642092 h 3930092"/>
              <a:gd name="connsiteX39" fmla="*/ 2736000 w 2736000"/>
              <a:gd name="connsiteY39" fmla="*/ 3786092 h 3930092"/>
              <a:gd name="connsiteX40" fmla="*/ 2592000 w 2736000"/>
              <a:gd name="connsiteY40" fmla="*/ 3930092 h 3930092"/>
              <a:gd name="connsiteX41" fmla="*/ 144000 w 2736000"/>
              <a:gd name="connsiteY41" fmla="*/ 3930092 h 3930092"/>
              <a:gd name="connsiteX42" fmla="*/ 0 w 2736000"/>
              <a:gd name="connsiteY42" fmla="*/ 3786092 h 3930092"/>
              <a:gd name="connsiteX43" fmla="*/ 144000 w 2736000"/>
              <a:gd name="connsiteY43" fmla="*/ 3642092 h 3930092"/>
              <a:gd name="connsiteX44" fmla="*/ 338578 w 2736000"/>
              <a:gd name="connsiteY44" fmla="*/ 3642092 h 3930092"/>
              <a:gd name="connsiteX45" fmla="*/ 338578 w 2736000"/>
              <a:gd name="connsiteY45" fmla="*/ 3557007 h 3930092"/>
              <a:gd name="connsiteX46" fmla="*/ 951672 w 2736000"/>
              <a:gd name="connsiteY46" fmla="*/ 2284199 h 3930092"/>
              <a:gd name="connsiteX47" fmla="*/ 1012216 w 2736000"/>
              <a:gd name="connsiteY47" fmla="*/ 1995181 h 3930092"/>
              <a:gd name="connsiteX48" fmla="*/ 943195 w 2736000"/>
              <a:gd name="connsiteY48" fmla="*/ 1693402 h 3930092"/>
              <a:gd name="connsiteX49" fmla="*/ 339300 w 2736000"/>
              <a:gd name="connsiteY49" fmla="*/ 413234 h 3930092"/>
              <a:gd name="connsiteX50" fmla="*/ 339300 w 2736000"/>
              <a:gd name="connsiteY50" fmla="*/ 288000 h 3930092"/>
              <a:gd name="connsiteX51" fmla="*/ 144000 w 2736000"/>
              <a:gd name="connsiteY51" fmla="*/ 288000 h 3930092"/>
              <a:gd name="connsiteX52" fmla="*/ 0 w 2736000"/>
              <a:gd name="connsiteY52" fmla="*/ 144000 h 3930092"/>
              <a:gd name="connsiteX53" fmla="*/ 144000 w 2736000"/>
              <a:gd name="connsiteY53" fmla="*/ 0 h 393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736000" h="3930092">
                <a:moveTo>
                  <a:pt x="1367278" y="2418044"/>
                </a:moveTo>
                <a:cubicBezTo>
                  <a:pt x="1475622" y="2496498"/>
                  <a:pt x="1442256" y="2523346"/>
                  <a:pt x="1552576" y="2576139"/>
                </a:cubicBezTo>
                <a:cubicBezTo>
                  <a:pt x="1866725" y="2636040"/>
                  <a:pt x="2088000" y="3057033"/>
                  <a:pt x="2088000" y="3520946"/>
                </a:cubicBezTo>
                <a:lnTo>
                  <a:pt x="648080" y="3506285"/>
                </a:lnTo>
                <a:cubicBezTo>
                  <a:pt x="653073" y="3048089"/>
                  <a:pt x="871005" y="2673776"/>
                  <a:pt x="1182763" y="2571640"/>
                </a:cubicBezTo>
                <a:cubicBezTo>
                  <a:pt x="1280064" y="2508169"/>
                  <a:pt x="1254632" y="2499927"/>
                  <a:pt x="1367278" y="2418044"/>
                </a:cubicBezTo>
                <a:close/>
                <a:moveTo>
                  <a:pt x="648003" y="793859"/>
                </a:moveTo>
                <a:lnTo>
                  <a:pt x="2087849" y="808518"/>
                </a:lnTo>
                <a:cubicBezTo>
                  <a:pt x="2081743" y="1099400"/>
                  <a:pt x="1898532" y="1346081"/>
                  <a:pt x="1641214" y="1449982"/>
                </a:cubicBezTo>
                <a:cubicBezTo>
                  <a:pt x="1581100" y="1476031"/>
                  <a:pt x="1454311" y="1749732"/>
                  <a:pt x="1368003" y="1937706"/>
                </a:cubicBezTo>
                <a:cubicBezTo>
                  <a:pt x="1290978" y="1744554"/>
                  <a:pt x="1168712" y="1479962"/>
                  <a:pt x="1094068" y="1448735"/>
                </a:cubicBezTo>
                <a:cubicBezTo>
                  <a:pt x="831917" y="1343398"/>
                  <a:pt x="648003" y="1089607"/>
                  <a:pt x="648003" y="793859"/>
                </a:cubicBezTo>
                <a:close/>
                <a:moveTo>
                  <a:pt x="516625" y="299874"/>
                </a:moveTo>
                <a:lnTo>
                  <a:pt x="516625" y="449580"/>
                </a:lnTo>
                <a:cubicBezTo>
                  <a:pt x="516625" y="947043"/>
                  <a:pt x="728081" y="1374116"/>
                  <a:pt x="1029987" y="1557992"/>
                </a:cubicBezTo>
                <a:cubicBezTo>
                  <a:pt x="1152140" y="1645374"/>
                  <a:pt x="1146996" y="1879118"/>
                  <a:pt x="1146996" y="2057479"/>
                </a:cubicBezTo>
                <a:cubicBezTo>
                  <a:pt x="1146996" y="2199170"/>
                  <a:pt x="1165085" y="2330604"/>
                  <a:pt x="1055065" y="2431585"/>
                </a:cubicBezTo>
                <a:cubicBezTo>
                  <a:pt x="746548" y="2590263"/>
                  <a:pt x="539378" y="3004916"/>
                  <a:pt x="539378" y="3468615"/>
                </a:cubicBezTo>
                <a:lnTo>
                  <a:pt x="539378" y="3604591"/>
                </a:lnTo>
                <a:lnTo>
                  <a:pt x="2196077" y="3604591"/>
                </a:lnTo>
                <a:lnTo>
                  <a:pt x="2196077" y="3468615"/>
                </a:lnTo>
                <a:cubicBezTo>
                  <a:pt x="2196077" y="3023625"/>
                  <a:pt x="1980552" y="2629673"/>
                  <a:pt x="1695313" y="2440912"/>
                </a:cubicBezTo>
                <a:cubicBezTo>
                  <a:pt x="1597256" y="2355530"/>
                  <a:pt x="1621109" y="2199255"/>
                  <a:pt x="1617547" y="2049252"/>
                </a:cubicBezTo>
                <a:cubicBezTo>
                  <a:pt x="1614246" y="1910233"/>
                  <a:pt x="1594005" y="1638458"/>
                  <a:pt x="1719395" y="1540961"/>
                </a:cubicBezTo>
                <a:cubicBezTo>
                  <a:pt x="2008283" y="1349911"/>
                  <a:pt x="2207952" y="932979"/>
                  <a:pt x="2207952" y="449580"/>
                </a:cubicBezTo>
                <a:lnTo>
                  <a:pt x="2207952" y="299874"/>
                </a:lnTo>
                <a:lnTo>
                  <a:pt x="516625" y="299874"/>
                </a:lnTo>
                <a:close/>
                <a:moveTo>
                  <a:pt x="144000" y="0"/>
                </a:moveTo>
                <a:lnTo>
                  <a:pt x="2592000" y="0"/>
                </a:lnTo>
                <a:cubicBezTo>
                  <a:pt x="2671529" y="0"/>
                  <a:pt x="2736000" y="64471"/>
                  <a:pt x="2736000" y="144000"/>
                </a:cubicBezTo>
                <a:cubicBezTo>
                  <a:pt x="2736000" y="223529"/>
                  <a:pt x="2671529" y="288000"/>
                  <a:pt x="2592000" y="288000"/>
                </a:cubicBezTo>
                <a:lnTo>
                  <a:pt x="2396702" y="288000"/>
                </a:lnTo>
                <a:lnTo>
                  <a:pt x="2396702" y="413234"/>
                </a:lnTo>
                <a:cubicBezTo>
                  <a:pt x="2396702" y="964640"/>
                  <a:pt x="2159804" y="1441170"/>
                  <a:pt x="1815389" y="1665324"/>
                </a:cubicBezTo>
                <a:cubicBezTo>
                  <a:pt x="1718143" y="1767020"/>
                  <a:pt x="1749155" y="1822697"/>
                  <a:pt x="1753098" y="1974987"/>
                </a:cubicBezTo>
                <a:cubicBezTo>
                  <a:pt x="1757412" y="2141597"/>
                  <a:pt x="1739638" y="2200230"/>
                  <a:pt x="1825752" y="2312143"/>
                </a:cubicBezTo>
                <a:cubicBezTo>
                  <a:pt x="2164142" y="2539312"/>
                  <a:pt x="2395980" y="3011520"/>
                  <a:pt x="2395980" y="3557007"/>
                </a:cubicBezTo>
                <a:lnTo>
                  <a:pt x="2395980" y="3642092"/>
                </a:lnTo>
                <a:lnTo>
                  <a:pt x="2592000" y="3642092"/>
                </a:lnTo>
                <a:cubicBezTo>
                  <a:pt x="2671529" y="3642092"/>
                  <a:pt x="2736000" y="3706563"/>
                  <a:pt x="2736000" y="3786092"/>
                </a:cubicBezTo>
                <a:cubicBezTo>
                  <a:pt x="2736000" y="3865621"/>
                  <a:pt x="2671529" y="3930092"/>
                  <a:pt x="2592000" y="3930092"/>
                </a:cubicBezTo>
                <a:lnTo>
                  <a:pt x="144000" y="3930092"/>
                </a:lnTo>
                <a:cubicBezTo>
                  <a:pt x="64471" y="3930092"/>
                  <a:pt x="0" y="3865621"/>
                  <a:pt x="0" y="3786092"/>
                </a:cubicBezTo>
                <a:cubicBezTo>
                  <a:pt x="0" y="3706563"/>
                  <a:pt x="64471" y="3642092"/>
                  <a:pt x="144000" y="3642092"/>
                </a:cubicBezTo>
                <a:lnTo>
                  <a:pt x="338578" y="3642092"/>
                </a:lnTo>
                <a:lnTo>
                  <a:pt x="338578" y="3557007"/>
                </a:lnTo>
                <a:cubicBezTo>
                  <a:pt x="338578" y="2988551"/>
                  <a:pt x="590352" y="2499674"/>
                  <a:pt x="951672" y="2284199"/>
                </a:cubicBezTo>
                <a:cubicBezTo>
                  <a:pt x="1026597" y="2195332"/>
                  <a:pt x="1008559" y="2142287"/>
                  <a:pt x="1012216" y="1995181"/>
                </a:cubicBezTo>
                <a:cubicBezTo>
                  <a:pt x="1001243" y="1843296"/>
                  <a:pt x="1013640" y="1774963"/>
                  <a:pt x="943195" y="1693402"/>
                </a:cubicBezTo>
                <a:cubicBezTo>
                  <a:pt x="584785" y="1476413"/>
                  <a:pt x="339300" y="978710"/>
                  <a:pt x="339300" y="413234"/>
                </a:cubicBezTo>
                <a:lnTo>
                  <a:pt x="339300" y="288000"/>
                </a:lnTo>
                <a:lnTo>
                  <a:pt x="144000" y="288000"/>
                </a:lnTo>
                <a:cubicBezTo>
                  <a:pt x="64471" y="288000"/>
                  <a:pt x="0" y="223529"/>
                  <a:pt x="0" y="144000"/>
                </a:cubicBezTo>
                <a:cubicBezTo>
                  <a:pt x="0" y="64471"/>
                  <a:pt x="64471" y="0"/>
                  <a:pt x="144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Rounded Rectangle 24">
            <a:extLst>
              <a:ext uri="{FF2B5EF4-FFF2-40B4-BE49-F238E27FC236}">
                <a16:creationId xmlns:a16="http://schemas.microsoft.com/office/drawing/2014/main" id="{2A962CEC-703A-4CEB-B2E6-6A1A83DFF173}"/>
              </a:ext>
            </a:extLst>
          </p:cNvPr>
          <p:cNvSpPr/>
          <p:nvPr/>
        </p:nvSpPr>
        <p:spPr>
          <a:xfrm>
            <a:off x="7282659" y="1735564"/>
            <a:ext cx="391554" cy="302962"/>
          </a:xfrm>
          <a:custGeom>
            <a:avLst/>
            <a:gdLst/>
            <a:ahLst/>
            <a:cxnLst/>
            <a:rect l="l" t="t" r="r" b="b"/>
            <a:pathLst>
              <a:path w="3960000" h="3064028">
                <a:moveTo>
                  <a:pt x="1955333" y="1285185"/>
                </a:moveTo>
                <a:cubicBezTo>
                  <a:pt x="2192176" y="1285185"/>
                  <a:pt x="2384176" y="1477185"/>
                  <a:pt x="2384176" y="1714028"/>
                </a:cubicBezTo>
                <a:cubicBezTo>
                  <a:pt x="2384176" y="1950871"/>
                  <a:pt x="2192176" y="2142871"/>
                  <a:pt x="1955333" y="2142871"/>
                </a:cubicBezTo>
                <a:cubicBezTo>
                  <a:pt x="1718490" y="2142871"/>
                  <a:pt x="1526490" y="1950871"/>
                  <a:pt x="1526490" y="1714028"/>
                </a:cubicBezTo>
                <a:cubicBezTo>
                  <a:pt x="1526490" y="1477185"/>
                  <a:pt x="1718490" y="1285185"/>
                  <a:pt x="1955333" y="1285185"/>
                </a:cubicBezTo>
                <a:close/>
                <a:moveTo>
                  <a:pt x="1955333" y="1074136"/>
                </a:moveTo>
                <a:cubicBezTo>
                  <a:pt x="1601930" y="1074136"/>
                  <a:pt x="1315441" y="1360625"/>
                  <a:pt x="1315441" y="1714028"/>
                </a:cubicBezTo>
                <a:cubicBezTo>
                  <a:pt x="1315441" y="2067431"/>
                  <a:pt x="1601930" y="2353920"/>
                  <a:pt x="1955333" y="2353920"/>
                </a:cubicBezTo>
                <a:cubicBezTo>
                  <a:pt x="2308736" y="2353920"/>
                  <a:pt x="2595225" y="2067431"/>
                  <a:pt x="2595225" y="1714028"/>
                </a:cubicBezTo>
                <a:cubicBezTo>
                  <a:pt x="2595225" y="1360625"/>
                  <a:pt x="2308736" y="1074136"/>
                  <a:pt x="1955333" y="1074136"/>
                </a:cubicBezTo>
                <a:close/>
                <a:moveTo>
                  <a:pt x="1955333" y="849503"/>
                </a:moveTo>
                <a:cubicBezTo>
                  <a:pt x="2432797" y="849503"/>
                  <a:pt x="2819858" y="1236564"/>
                  <a:pt x="2819858" y="1714028"/>
                </a:cubicBezTo>
                <a:cubicBezTo>
                  <a:pt x="2819858" y="2191492"/>
                  <a:pt x="2432797" y="2578553"/>
                  <a:pt x="1955333" y="2578553"/>
                </a:cubicBezTo>
                <a:cubicBezTo>
                  <a:pt x="1477869" y="2578553"/>
                  <a:pt x="1090808" y="2191492"/>
                  <a:pt x="1090808" y="1714028"/>
                </a:cubicBezTo>
                <a:cubicBezTo>
                  <a:pt x="1090808" y="1236564"/>
                  <a:pt x="1477869" y="849503"/>
                  <a:pt x="1955333" y="849503"/>
                </a:cubicBezTo>
                <a:close/>
                <a:moveTo>
                  <a:pt x="3253503" y="756254"/>
                </a:moveTo>
                <a:cubicBezTo>
                  <a:pt x="3162525" y="756254"/>
                  <a:pt x="3088773" y="830006"/>
                  <a:pt x="3088773" y="920984"/>
                </a:cubicBezTo>
                <a:cubicBezTo>
                  <a:pt x="3088773" y="1011962"/>
                  <a:pt x="3162525" y="1085714"/>
                  <a:pt x="3253503" y="1085714"/>
                </a:cubicBezTo>
                <a:cubicBezTo>
                  <a:pt x="3344481" y="1085714"/>
                  <a:pt x="3418233" y="1011962"/>
                  <a:pt x="3418233" y="920984"/>
                </a:cubicBezTo>
                <a:cubicBezTo>
                  <a:pt x="3418233" y="830006"/>
                  <a:pt x="3344481" y="756254"/>
                  <a:pt x="3253503" y="756254"/>
                </a:cubicBezTo>
                <a:close/>
                <a:moveTo>
                  <a:pt x="1955333" y="744677"/>
                </a:moveTo>
                <a:cubicBezTo>
                  <a:pt x="1419975" y="744677"/>
                  <a:pt x="985982" y="1178670"/>
                  <a:pt x="985982" y="1714028"/>
                </a:cubicBezTo>
                <a:cubicBezTo>
                  <a:pt x="985982" y="2249386"/>
                  <a:pt x="1419975" y="2683379"/>
                  <a:pt x="1955333" y="2683379"/>
                </a:cubicBezTo>
                <a:cubicBezTo>
                  <a:pt x="2490691" y="2683379"/>
                  <a:pt x="2924684" y="2249386"/>
                  <a:pt x="2924684" y="1714028"/>
                </a:cubicBezTo>
                <a:cubicBezTo>
                  <a:pt x="2924684" y="1178670"/>
                  <a:pt x="2490691" y="744677"/>
                  <a:pt x="1955333" y="744677"/>
                </a:cubicBezTo>
                <a:close/>
                <a:moveTo>
                  <a:pt x="1333922" y="0"/>
                </a:moveTo>
                <a:lnTo>
                  <a:pt x="2626078" y="0"/>
                </a:lnTo>
                <a:lnTo>
                  <a:pt x="2717085" y="364028"/>
                </a:lnTo>
                <a:lnTo>
                  <a:pt x="3699990" y="364028"/>
                </a:lnTo>
                <a:cubicBezTo>
                  <a:pt x="3843590" y="364028"/>
                  <a:pt x="3960000" y="480438"/>
                  <a:pt x="3960000" y="624038"/>
                </a:cubicBezTo>
                <a:lnTo>
                  <a:pt x="3960000" y="2804018"/>
                </a:lnTo>
                <a:cubicBezTo>
                  <a:pt x="3960000" y="2947618"/>
                  <a:pt x="3843590" y="3064028"/>
                  <a:pt x="3699990" y="3064028"/>
                </a:cubicBezTo>
                <a:lnTo>
                  <a:pt x="260010" y="3064028"/>
                </a:lnTo>
                <a:cubicBezTo>
                  <a:pt x="116410" y="3064028"/>
                  <a:pt x="0" y="2947618"/>
                  <a:pt x="0" y="2804018"/>
                </a:cubicBezTo>
                <a:lnTo>
                  <a:pt x="0" y="624038"/>
                </a:lnTo>
                <a:cubicBezTo>
                  <a:pt x="0" y="480438"/>
                  <a:pt x="116410" y="364028"/>
                  <a:pt x="260010" y="364028"/>
                </a:cubicBezTo>
                <a:lnTo>
                  <a:pt x="443165" y="364028"/>
                </a:lnTo>
                <a:lnTo>
                  <a:pt x="443165" y="237982"/>
                </a:lnTo>
                <a:cubicBezTo>
                  <a:pt x="443165" y="195266"/>
                  <a:pt x="477794" y="160637"/>
                  <a:pt x="520510" y="160637"/>
                </a:cubicBezTo>
                <a:lnTo>
                  <a:pt x="1049896" y="160637"/>
                </a:lnTo>
                <a:cubicBezTo>
                  <a:pt x="1092612" y="160637"/>
                  <a:pt x="1127241" y="195266"/>
                  <a:pt x="1127241" y="237982"/>
                </a:cubicBezTo>
                <a:lnTo>
                  <a:pt x="1127241" y="364028"/>
                </a:lnTo>
                <a:lnTo>
                  <a:pt x="1242915" y="364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Donut 15">
            <a:extLst>
              <a:ext uri="{FF2B5EF4-FFF2-40B4-BE49-F238E27FC236}">
                <a16:creationId xmlns:a16="http://schemas.microsoft.com/office/drawing/2014/main" id="{DA8D43BE-8ADC-49A5-A685-1ED66E799E9F}"/>
              </a:ext>
            </a:extLst>
          </p:cNvPr>
          <p:cNvSpPr/>
          <p:nvPr/>
        </p:nvSpPr>
        <p:spPr>
          <a:xfrm>
            <a:off x="4517200" y="5147316"/>
            <a:ext cx="392738" cy="390005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392C42-2277-4CC7-9D55-FA92B2810023}"/>
              </a:ext>
            </a:extLst>
          </p:cNvPr>
          <p:cNvGrpSpPr/>
          <p:nvPr/>
        </p:nvGrpSpPr>
        <p:grpSpPr>
          <a:xfrm>
            <a:off x="8139816" y="4969030"/>
            <a:ext cx="3168000" cy="840670"/>
            <a:chOff x="6533673" y="3357955"/>
            <a:chExt cx="2150471" cy="8406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5F5837-1C45-4ABA-9454-36A2DDDD0FBE}"/>
                </a:ext>
              </a:extLst>
            </p:cNvPr>
            <p:cNvSpPr txBox="1"/>
            <p:nvPr/>
          </p:nvSpPr>
          <p:spPr>
            <a:xfrm>
              <a:off x="6533673" y="3675405"/>
              <a:ext cx="21504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줄기세포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/ NK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면역치료센터 구축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  <a:p>
              <a:pPr marL="171450" marR="0" lvl="0" indent="-17145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항노화센터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 운영 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7E803D-4A17-4FB9-9D7A-B970129B2324}"/>
                </a:ext>
              </a:extLst>
            </p:cNvPr>
            <p:cNvSpPr txBox="1"/>
            <p:nvPr/>
          </p:nvSpPr>
          <p:spPr>
            <a:xfrm>
              <a:off x="6533673" y="3357955"/>
              <a:ext cx="21504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첨단재생의료서비스 시행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8C8AA7-212F-448B-B82F-D5250F0615D8}"/>
              </a:ext>
            </a:extLst>
          </p:cNvPr>
          <p:cNvGrpSpPr/>
          <p:nvPr/>
        </p:nvGrpSpPr>
        <p:grpSpPr>
          <a:xfrm>
            <a:off x="8128525" y="1446023"/>
            <a:ext cx="3544186" cy="804094"/>
            <a:chOff x="6533673" y="3357955"/>
            <a:chExt cx="2150472" cy="8040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57A23B3-EEC6-4794-81C3-3A803C6A63CF}"/>
                </a:ext>
              </a:extLst>
            </p:cNvPr>
            <p:cNvSpPr txBox="1"/>
            <p:nvPr/>
          </p:nvSpPr>
          <p:spPr>
            <a:xfrm>
              <a:off x="6533674" y="3638829"/>
              <a:ext cx="21504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GMP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시설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장비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표준작업지침서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(SOP)</a:t>
              </a:r>
            </a:p>
            <a:p>
              <a:pPr marL="171450" marR="0" lvl="0" indent="-17145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연구진 구성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, IRB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운영 등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4FFD1C-88E2-482C-B1B3-C9480BCDAABF}"/>
                </a:ext>
              </a:extLst>
            </p:cNvPr>
            <p:cNvSpPr txBox="1"/>
            <p:nvPr/>
          </p:nvSpPr>
          <p:spPr>
            <a:xfrm>
              <a:off x="6533673" y="3357955"/>
              <a:ext cx="21504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인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, 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허가 과정 전체 진행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60C9D10-EF4E-4D10-9A0D-571854AEC6C9}"/>
              </a:ext>
            </a:extLst>
          </p:cNvPr>
          <p:cNvSpPr txBox="1"/>
          <p:nvPr/>
        </p:nvSpPr>
        <p:spPr>
          <a:xfrm>
            <a:off x="297317" y="4900875"/>
            <a:ext cx="3995261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연구과제 실행 전문기관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업체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MOU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다수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-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병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의원급에서도 연구과제 수행 가능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-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임상 연구비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(R&amp;D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자금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확보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EFC81F-F3E1-4B83-AB8E-45199B655811}"/>
              </a:ext>
            </a:extLst>
          </p:cNvPr>
          <p:cNvSpPr txBox="1"/>
          <p:nvPr/>
        </p:nvSpPr>
        <p:spPr>
          <a:xfrm>
            <a:off x="224852" y="1690763"/>
            <a:ext cx="392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의료기관 방문 현장 파악 후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견적 작성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5D629B-7354-4757-BEE8-6074B76E79D7}"/>
              </a:ext>
            </a:extLst>
          </p:cNvPr>
          <p:cNvSpPr txBox="1"/>
          <p:nvPr/>
        </p:nvSpPr>
        <p:spPr>
          <a:xfrm>
            <a:off x="7493999" y="2569069"/>
            <a:ext cx="4622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실시기관 </a:t>
            </a:r>
            <a:r>
              <a:rPr lang="en-US" altLang="ko-KR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&amp; </a:t>
            </a:r>
            <a:r>
              <a:rPr lang="ko-KR" altLang="en-US" sz="14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세포처리시설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지정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인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허가 진행</a:t>
            </a:r>
          </a:p>
        </p:txBody>
      </p:sp>
      <p:sp>
        <p:nvSpPr>
          <p:cNvPr id="44" name="Rectangle 15">
            <a:extLst>
              <a:ext uri="{FF2B5EF4-FFF2-40B4-BE49-F238E27FC236}">
                <a16:creationId xmlns:a16="http://schemas.microsoft.com/office/drawing/2014/main" id="{9B05BE62-1DA8-416B-AB2F-F55E92A1081A}"/>
              </a:ext>
            </a:extLst>
          </p:cNvPr>
          <p:cNvSpPr/>
          <p:nvPr/>
        </p:nvSpPr>
        <p:spPr>
          <a:xfrm rot="5400000" flipH="1" flipV="1">
            <a:off x="3791916" y="3959713"/>
            <a:ext cx="1200258" cy="504083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59967"/>
              <a:gd name="connsiteY0" fmla="*/ 0 h 360791"/>
              <a:gd name="connsiteX1" fmla="*/ 1059967 w 1059967"/>
              <a:gd name="connsiteY1" fmla="*/ 8472 h 360791"/>
              <a:gd name="connsiteX2" fmla="*/ 944648 w 1059967"/>
              <a:gd name="connsiteY2" fmla="*/ 353549 h 360791"/>
              <a:gd name="connsiteX3" fmla="*/ 0 w 1059967"/>
              <a:gd name="connsiteY3" fmla="*/ 360791 h 360791"/>
              <a:gd name="connsiteX4" fmla="*/ 344336 w 1059967"/>
              <a:gd name="connsiteY4" fmla="*/ 0 h 360791"/>
              <a:gd name="connsiteX0" fmla="*/ 344336 w 1065905"/>
              <a:gd name="connsiteY0" fmla="*/ 15278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44336 w 1065905"/>
              <a:gd name="connsiteY4" fmla="*/ 15278 h 376069"/>
              <a:gd name="connsiteX0" fmla="*/ 356211 w 1065905"/>
              <a:gd name="connsiteY0" fmla="*/ 3403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56211 w 1065905"/>
              <a:gd name="connsiteY4" fmla="*/ 3403 h 376069"/>
              <a:gd name="connsiteX0" fmla="*/ 356211 w 1170279"/>
              <a:gd name="connsiteY0" fmla="*/ 3403 h 380703"/>
              <a:gd name="connsiteX1" fmla="*/ 1065905 w 1170279"/>
              <a:gd name="connsiteY1" fmla="*/ 0 h 380703"/>
              <a:gd name="connsiteX2" fmla="*/ 1170279 w 1170279"/>
              <a:gd name="connsiteY2" fmla="*/ 380703 h 380703"/>
              <a:gd name="connsiteX3" fmla="*/ 0 w 1170279"/>
              <a:gd name="connsiteY3" fmla="*/ 376069 h 380703"/>
              <a:gd name="connsiteX4" fmla="*/ 356211 w 1170279"/>
              <a:gd name="connsiteY4" fmla="*/ 3403 h 380703"/>
              <a:gd name="connsiteX0" fmla="*/ 100891 w 914959"/>
              <a:gd name="connsiteY0" fmla="*/ 3403 h 382007"/>
              <a:gd name="connsiteX1" fmla="*/ 810585 w 914959"/>
              <a:gd name="connsiteY1" fmla="*/ 0 h 382007"/>
              <a:gd name="connsiteX2" fmla="*/ 914959 w 914959"/>
              <a:gd name="connsiteY2" fmla="*/ 380703 h 382007"/>
              <a:gd name="connsiteX3" fmla="*/ 0 w 914959"/>
              <a:gd name="connsiteY3" fmla="*/ 382007 h 382007"/>
              <a:gd name="connsiteX4" fmla="*/ 100891 w 914959"/>
              <a:gd name="connsiteY4" fmla="*/ 3403 h 382007"/>
              <a:gd name="connsiteX0" fmla="*/ 112766 w 914959"/>
              <a:gd name="connsiteY0" fmla="*/ 0 h 384541"/>
              <a:gd name="connsiteX1" fmla="*/ 810585 w 914959"/>
              <a:gd name="connsiteY1" fmla="*/ 2534 h 384541"/>
              <a:gd name="connsiteX2" fmla="*/ 914959 w 914959"/>
              <a:gd name="connsiteY2" fmla="*/ 383237 h 384541"/>
              <a:gd name="connsiteX3" fmla="*/ 0 w 914959"/>
              <a:gd name="connsiteY3" fmla="*/ 384541 h 384541"/>
              <a:gd name="connsiteX4" fmla="*/ 112766 w 914959"/>
              <a:gd name="connsiteY4" fmla="*/ 0 h 384541"/>
              <a:gd name="connsiteX0" fmla="*/ 112766 w 1146528"/>
              <a:gd name="connsiteY0" fmla="*/ 0 h 384541"/>
              <a:gd name="connsiteX1" fmla="*/ 810585 w 1146528"/>
              <a:gd name="connsiteY1" fmla="*/ 2534 h 384541"/>
              <a:gd name="connsiteX2" fmla="*/ 1146528 w 1146528"/>
              <a:gd name="connsiteY2" fmla="*/ 371362 h 384541"/>
              <a:gd name="connsiteX3" fmla="*/ 0 w 1146528"/>
              <a:gd name="connsiteY3" fmla="*/ 384541 h 384541"/>
              <a:gd name="connsiteX4" fmla="*/ 112766 w 1146528"/>
              <a:gd name="connsiteY4" fmla="*/ 0 h 384541"/>
              <a:gd name="connsiteX0" fmla="*/ 0 w 1033762"/>
              <a:gd name="connsiteY0" fmla="*/ 0 h 372666"/>
              <a:gd name="connsiteX1" fmla="*/ 697819 w 1033762"/>
              <a:gd name="connsiteY1" fmla="*/ 2534 h 372666"/>
              <a:gd name="connsiteX2" fmla="*/ 1033762 w 1033762"/>
              <a:gd name="connsiteY2" fmla="*/ 371362 h 372666"/>
              <a:gd name="connsiteX3" fmla="*/ 106928 w 1033762"/>
              <a:gd name="connsiteY3" fmla="*/ 372666 h 372666"/>
              <a:gd name="connsiteX4" fmla="*/ 0 w 1033762"/>
              <a:gd name="connsiteY4" fmla="*/ 0 h 372666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66304 w 1033762"/>
              <a:gd name="connsiteY3" fmla="*/ 366729 h 371362"/>
              <a:gd name="connsiteX4" fmla="*/ 0 w 1033762"/>
              <a:gd name="connsiteY4" fmla="*/ 0 h 371362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00990 w 1033762"/>
              <a:gd name="connsiteY3" fmla="*/ 366729 h 371362"/>
              <a:gd name="connsiteX4" fmla="*/ 0 w 1033762"/>
              <a:gd name="connsiteY4" fmla="*/ 0 h 371362"/>
              <a:gd name="connsiteX0" fmla="*/ 0 w 1259394"/>
              <a:gd name="connsiteY0" fmla="*/ 0 h 366729"/>
              <a:gd name="connsiteX1" fmla="*/ 697819 w 1259394"/>
              <a:gd name="connsiteY1" fmla="*/ 2534 h 366729"/>
              <a:gd name="connsiteX2" fmla="*/ 1259394 w 1259394"/>
              <a:gd name="connsiteY2" fmla="*/ 365424 h 366729"/>
              <a:gd name="connsiteX3" fmla="*/ 100990 w 1259394"/>
              <a:gd name="connsiteY3" fmla="*/ 366729 h 366729"/>
              <a:gd name="connsiteX4" fmla="*/ 0 w 1259394"/>
              <a:gd name="connsiteY4" fmla="*/ 0 h 366729"/>
              <a:gd name="connsiteX0" fmla="*/ 0 w 1259394"/>
              <a:gd name="connsiteY0" fmla="*/ 0 h 372666"/>
              <a:gd name="connsiteX1" fmla="*/ 697819 w 1259394"/>
              <a:gd name="connsiteY1" fmla="*/ 2534 h 372666"/>
              <a:gd name="connsiteX2" fmla="*/ 1259394 w 1259394"/>
              <a:gd name="connsiteY2" fmla="*/ 365424 h 372666"/>
              <a:gd name="connsiteX3" fmla="*/ 350372 w 1259394"/>
              <a:gd name="connsiteY3" fmla="*/ 372666 h 372666"/>
              <a:gd name="connsiteX4" fmla="*/ 0 w 1259394"/>
              <a:gd name="connsiteY4" fmla="*/ 0 h 372666"/>
              <a:gd name="connsiteX0" fmla="*/ 0 w 1265668"/>
              <a:gd name="connsiteY0" fmla="*/ 0 h 372666"/>
              <a:gd name="connsiteX1" fmla="*/ 697819 w 1265668"/>
              <a:gd name="connsiteY1" fmla="*/ 2534 h 372666"/>
              <a:gd name="connsiteX2" fmla="*/ 1265668 w 1265668"/>
              <a:gd name="connsiteY2" fmla="*/ 367613 h 372666"/>
              <a:gd name="connsiteX3" fmla="*/ 350372 w 1265668"/>
              <a:gd name="connsiteY3" fmla="*/ 372666 h 372666"/>
              <a:gd name="connsiteX4" fmla="*/ 0 w 1265668"/>
              <a:gd name="connsiteY4" fmla="*/ 0 h 372666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3510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68289"/>
              <a:gd name="connsiteX1" fmla="*/ 697819 w 1265668"/>
              <a:gd name="connsiteY1" fmla="*/ 2534 h 368289"/>
              <a:gd name="connsiteX2" fmla="*/ 1265668 w 1265668"/>
              <a:gd name="connsiteY2" fmla="*/ 367613 h 368289"/>
              <a:gd name="connsiteX3" fmla="*/ 353510 w 1265668"/>
              <a:gd name="connsiteY3" fmla="*/ 368289 h 368289"/>
              <a:gd name="connsiteX4" fmla="*/ 0 w 1265668"/>
              <a:gd name="connsiteY4" fmla="*/ 0 h 368289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3913 h 367613"/>
              <a:gd name="connsiteX4" fmla="*/ 0 w 1265668"/>
              <a:gd name="connsiteY4" fmla="*/ 0 h 367613"/>
              <a:gd name="connsiteX0" fmla="*/ 0 w 1265668"/>
              <a:gd name="connsiteY0" fmla="*/ 0 h 368289"/>
              <a:gd name="connsiteX1" fmla="*/ 697819 w 1265668"/>
              <a:gd name="connsiteY1" fmla="*/ 2534 h 368289"/>
              <a:gd name="connsiteX2" fmla="*/ 1265668 w 1265668"/>
              <a:gd name="connsiteY2" fmla="*/ 367613 h 368289"/>
              <a:gd name="connsiteX3" fmla="*/ 350373 w 1265668"/>
              <a:gd name="connsiteY3" fmla="*/ 368289 h 368289"/>
              <a:gd name="connsiteX4" fmla="*/ 0 w 1265668"/>
              <a:gd name="connsiteY4" fmla="*/ 0 h 368289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70477"/>
              <a:gd name="connsiteX1" fmla="*/ 697819 w 1265668"/>
              <a:gd name="connsiteY1" fmla="*/ 2534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8"/>
              <a:gd name="connsiteY0" fmla="*/ 0 h 370477"/>
              <a:gd name="connsiteX1" fmla="*/ 697821 w 1265668"/>
              <a:gd name="connsiteY1" fmla="*/ 2536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8"/>
              <a:gd name="connsiteY0" fmla="*/ 0 h 370477"/>
              <a:gd name="connsiteX1" fmla="*/ 691598 w 1265668"/>
              <a:gd name="connsiteY1" fmla="*/ 2538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5"/>
              <a:gd name="connsiteY0" fmla="*/ 0 h 370475"/>
              <a:gd name="connsiteX1" fmla="*/ 691595 w 1265665"/>
              <a:gd name="connsiteY1" fmla="*/ 2536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5665"/>
              <a:gd name="connsiteY0" fmla="*/ 0 h 370475"/>
              <a:gd name="connsiteX1" fmla="*/ 688484 w 1265665"/>
              <a:gd name="connsiteY1" fmla="*/ 2538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5665"/>
              <a:gd name="connsiteY0" fmla="*/ 0 h 370475"/>
              <a:gd name="connsiteX1" fmla="*/ 688487 w 1265665"/>
              <a:gd name="connsiteY1" fmla="*/ 378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2550"/>
              <a:gd name="connsiteY0" fmla="*/ 0 h 370473"/>
              <a:gd name="connsiteX1" fmla="*/ 685372 w 1262550"/>
              <a:gd name="connsiteY1" fmla="*/ 376 h 370473"/>
              <a:gd name="connsiteX2" fmla="*/ 1262550 w 1262550"/>
              <a:gd name="connsiteY2" fmla="*/ 367609 h 370473"/>
              <a:gd name="connsiteX3" fmla="*/ 347255 w 1262550"/>
              <a:gd name="connsiteY3" fmla="*/ 370473 h 370473"/>
              <a:gd name="connsiteX4" fmla="*/ 0 w 1262550"/>
              <a:gd name="connsiteY4" fmla="*/ 0 h 370473"/>
              <a:gd name="connsiteX0" fmla="*/ 0 w 1262550"/>
              <a:gd name="connsiteY0" fmla="*/ 0 h 368311"/>
              <a:gd name="connsiteX1" fmla="*/ 685372 w 1262550"/>
              <a:gd name="connsiteY1" fmla="*/ 376 h 368311"/>
              <a:gd name="connsiteX2" fmla="*/ 1262550 w 1262550"/>
              <a:gd name="connsiteY2" fmla="*/ 367609 h 368311"/>
              <a:gd name="connsiteX3" fmla="*/ 353484 w 1262550"/>
              <a:gd name="connsiteY3" fmla="*/ 368311 h 368311"/>
              <a:gd name="connsiteX4" fmla="*/ 0 w 1262550"/>
              <a:gd name="connsiteY4" fmla="*/ 0 h 36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550" h="368311">
                <a:moveTo>
                  <a:pt x="0" y="0"/>
                </a:moveTo>
                <a:lnTo>
                  <a:pt x="685372" y="376"/>
                </a:lnTo>
                <a:lnTo>
                  <a:pt x="1262550" y="367609"/>
                </a:lnTo>
                <a:lnTo>
                  <a:pt x="353484" y="36831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95000"/>
                  <a:lumOff val="5000"/>
                </a:schemeClr>
              </a:gs>
              <a:gs pos="68000">
                <a:schemeClr val="accent2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5" name="Rectangle 15">
            <a:extLst>
              <a:ext uri="{FF2B5EF4-FFF2-40B4-BE49-F238E27FC236}">
                <a16:creationId xmlns:a16="http://schemas.microsoft.com/office/drawing/2014/main" id="{2B1BB4FF-9636-4103-B283-B468828D3983}"/>
              </a:ext>
            </a:extLst>
          </p:cNvPr>
          <p:cNvSpPr/>
          <p:nvPr/>
        </p:nvSpPr>
        <p:spPr>
          <a:xfrm rot="16200000" flipH="1" flipV="1">
            <a:off x="7197787" y="2767103"/>
            <a:ext cx="1200258" cy="504083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59967"/>
              <a:gd name="connsiteY0" fmla="*/ 0 h 360791"/>
              <a:gd name="connsiteX1" fmla="*/ 1059967 w 1059967"/>
              <a:gd name="connsiteY1" fmla="*/ 8472 h 360791"/>
              <a:gd name="connsiteX2" fmla="*/ 944648 w 1059967"/>
              <a:gd name="connsiteY2" fmla="*/ 353549 h 360791"/>
              <a:gd name="connsiteX3" fmla="*/ 0 w 1059967"/>
              <a:gd name="connsiteY3" fmla="*/ 360791 h 360791"/>
              <a:gd name="connsiteX4" fmla="*/ 344336 w 1059967"/>
              <a:gd name="connsiteY4" fmla="*/ 0 h 360791"/>
              <a:gd name="connsiteX0" fmla="*/ 344336 w 1065905"/>
              <a:gd name="connsiteY0" fmla="*/ 15278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44336 w 1065905"/>
              <a:gd name="connsiteY4" fmla="*/ 15278 h 376069"/>
              <a:gd name="connsiteX0" fmla="*/ 356211 w 1065905"/>
              <a:gd name="connsiteY0" fmla="*/ 3403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56211 w 1065905"/>
              <a:gd name="connsiteY4" fmla="*/ 3403 h 376069"/>
              <a:gd name="connsiteX0" fmla="*/ 356211 w 1170279"/>
              <a:gd name="connsiteY0" fmla="*/ 3403 h 380703"/>
              <a:gd name="connsiteX1" fmla="*/ 1065905 w 1170279"/>
              <a:gd name="connsiteY1" fmla="*/ 0 h 380703"/>
              <a:gd name="connsiteX2" fmla="*/ 1170279 w 1170279"/>
              <a:gd name="connsiteY2" fmla="*/ 380703 h 380703"/>
              <a:gd name="connsiteX3" fmla="*/ 0 w 1170279"/>
              <a:gd name="connsiteY3" fmla="*/ 376069 h 380703"/>
              <a:gd name="connsiteX4" fmla="*/ 356211 w 1170279"/>
              <a:gd name="connsiteY4" fmla="*/ 3403 h 380703"/>
              <a:gd name="connsiteX0" fmla="*/ 100891 w 914959"/>
              <a:gd name="connsiteY0" fmla="*/ 3403 h 382007"/>
              <a:gd name="connsiteX1" fmla="*/ 810585 w 914959"/>
              <a:gd name="connsiteY1" fmla="*/ 0 h 382007"/>
              <a:gd name="connsiteX2" fmla="*/ 914959 w 914959"/>
              <a:gd name="connsiteY2" fmla="*/ 380703 h 382007"/>
              <a:gd name="connsiteX3" fmla="*/ 0 w 914959"/>
              <a:gd name="connsiteY3" fmla="*/ 382007 h 382007"/>
              <a:gd name="connsiteX4" fmla="*/ 100891 w 914959"/>
              <a:gd name="connsiteY4" fmla="*/ 3403 h 382007"/>
              <a:gd name="connsiteX0" fmla="*/ 112766 w 914959"/>
              <a:gd name="connsiteY0" fmla="*/ 0 h 384541"/>
              <a:gd name="connsiteX1" fmla="*/ 810585 w 914959"/>
              <a:gd name="connsiteY1" fmla="*/ 2534 h 384541"/>
              <a:gd name="connsiteX2" fmla="*/ 914959 w 914959"/>
              <a:gd name="connsiteY2" fmla="*/ 383237 h 384541"/>
              <a:gd name="connsiteX3" fmla="*/ 0 w 914959"/>
              <a:gd name="connsiteY3" fmla="*/ 384541 h 384541"/>
              <a:gd name="connsiteX4" fmla="*/ 112766 w 914959"/>
              <a:gd name="connsiteY4" fmla="*/ 0 h 384541"/>
              <a:gd name="connsiteX0" fmla="*/ 112766 w 1146528"/>
              <a:gd name="connsiteY0" fmla="*/ 0 h 384541"/>
              <a:gd name="connsiteX1" fmla="*/ 810585 w 1146528"/>
              <a:gd name="connsiteY1" fmla="*/ 2534 h 384541"/>
              <a:gd name="connsiteX2" fmla="*/ 1146528 w 1146528"/>
              <a:gd name="connsiteY2" fmla="*/ 371362 h 384541"/>
              <a:gd name="connsiteX3" fmla="*/ 0 w 1146528"/>
              <a:gd name="connsiteY3" fmla="*/ 384541 h 384541"/>
              <a:gd name="connsiteX4" fmla="*/ 112766 w 1146528"/>
              <a:gd name="connsiteY4" fmla="*/ 0 h 384541"/>
              <a:gd name="connsiteX0" fmla="*/ 0 w 1033762"/>
              <a:gd name="connsiteY0" fmla="*/ 0 h 372666"/>
              <a:gd name="connsiteX1" fmla="*/ 697819 w 1033762"/>
              <a:gd name="connsiteY1" fmla="*/ 2534 h 372666"/>
              <a:gd name="connsiteX2" fmla="*/ 1033762 w 1033762"/>
              <a:gd name="connsiteY2" fmla="*/ 371362 h 372666"/>
              <a:gd name="connsiteX3" fmla="*/ 106928 w 1033762"/>
              <a:gd name="connsiteY3" fmla="*/ 372666 h 372666"/>
              <a:gd name="connsiteX4" fmla="*/ 0 w 1033762"/>
              <a:gd name="connsiteY4" fmla="*/ 0 h 372666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66304 w 1033762"/>
              <a:gd name="connsiteY3" fmla="*/ 366729 h 371362"/>
              <a:gd name="connsiteX4" fmla="*/ 0 w 1033762"/>
              <a:gd name="connsiteY4" fmla="*/ 0 h 371362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00990 w 1033762"/>
              <a:gd name="connsiteY3" fmla="*/ 366729 h 371362"/>
              <a:gd name="connsiteX4" fmla="*/ 0 w 1033762"/>
              <a:gd name="connsiteY4" fmla="*/ 0 h 371362"/>
              <a:gd name="connsiteX0" fmla="*/ 0 w 1259394"/>
              <a:gd name="connsiteY0" fmla="*/ 0 h 366729"/>
              <a:gd name="connsiteX1" fmla="*/ 697819 w 1259394"/>
              <a:gd name="connsiteY1" fmla="*/ 2534 h 366729"/>
              <a:gd name="connsiteX2" fmla="*/ 1259394 w 1259394"/>
              <a:gd name="connsiteY2" fmla="*/ 365424 h 366729"/>
              <a:gd name="connsiteX3" fmla="*/ 100990 w 1259394"/>
              <a:gd name="connsiteY3" fmla="*/ 366729 h 366729"/>
              <a:gd name="connsiteX4" fmla="*/ 0 w 1259394"/>
              <a:gd name="connsiteY4" fmla="*/ 0 h 366729"/>
              <a:gd name="connsiteX0" fmla="*/ 0 w 1259394"/>
              <a:gd name="connsiteY0" fmla="*/ 0 h 372666"/>
              <a:gd name="connsiteX1" fmla="*/ 697819 w 1259394"/>
              <a:gd name="connsiteY1" fmla="*/ 2534 h 372666"/>
              <a:gd name="connsiteX2" fmla="*/ 1259394 w 1259394"/>
              <a:gd name="connsiteY2" fmla="*/ 365424 h 372666"/>
              <a:gd name="connsiteX3" fmla="*/ 350372 w 1259394"/>
              <a:gd name="connsiteY3" fmla="*/ 372666 h 372666"/>
              <a:gd name="connsiteX4" fmla="*/ 0 w 1259394"/>
              <a:gd name="connsiteY4" fmla="*/ 0 h 372666"/>
              <a:gd name="connsiteX0" fmla="*/ 0 w 1265668"/>
              <a:gd name="connsiteY0" fmla="*/ 0 h 372666"/>
              <a:gd name="connsiteX1" fmla="*/ 697819 w 1265668"/>
              <a:gd name="connsiteY1" fmla="*/ 2534 h 372666"/>
              <a:gd name="connsiteX2" fmla="*/ 1265668 w 1265668"/>
              <a:gd name="connsiteY2" fmla="*/ 367613 h 372666"/>
              <a:gd name="connsiteX3" fmla="*/ 350372 w 1265668"/>
              <a:gd name="connsiteY3" fmla="*/ 372666 h 372666"/>
              <a:gd name="connsiteX4" fmla="*/ 0 w 1265668"/>
              <a:gd name="connsiteY4" fmla="*/ 0 h 372666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3510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68289"/>
              <a:gd name="connsiteX1" fmla="*/ 697819 w 1265668"/>
              <a:gd name="connsiteY1" fmla="*/ 2534 h 368289"/>
              <a:gd name="connsiteX2" fmla="*/ 1265668 w 1265668"/>
              <a:gd name="connsiteY2" fmla="*/ 367613 h 368289"/>
              <a:gd name="connsiteX3" fmla="*/ 353510 w 1265668"/>
              <a:gd name="connsiteY3" fmla="*/ 368289 h 368289"/>
              <a:gd name="connsiteX4" fmla="*/ 0 w 1265668"/>
              <a:gd name="connsiteY4" fmla="*/ 0 h 368289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3913 h 367613"/>
              <a:gd name="connsiteX4" fmla="*/ 0 w 1265668"/>
              <a:gd name="connsiteY4" fmla="*/ 0 h 367613"/>
              <a:gd name="connsiteX0" fmla="*/ 0 w 1265668"/>
              <a:gd name="connsiteY0" fmla="*/ 0 h 368289"/>
              <a:gd name="connsiteX1" fmla="*/ 697819 w 1265668"/>
              <a:gd name="connsiteY1" fmla="*/ 2534 h 368289"/>
              <a:gd name="connsiteX2" fmla="*/ 1265668 w 1265668"/>
              <a:gd name="connsiteY2" fmla="*/ 367613 h 368289"/>
              <a:gd name="connsiteX3" fmla="*/ 350373 w 1265668"/>
              <a:gd name="connsiteY3" fmla="*/ 368289 h 368289"/>
              <a:gd name="connsiteX4" fmla="*/ 0 w 1265668"/>
              <a:gd name="connsiteY4" fmla="*/ 0 h 368289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70477"/>
              <a:gd name="connsiteX1" fmla="*/ 697819 w 1265668"/>
              <a:gd name="connsiteY1" fmla="*/ 2534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8"/>
              <a:gd name="connsiteY0" fmla="*/ 0 h 370477"/>
              <a:gd name="connsiteX1" fmla="*/ 697821 w 1265668"/>
              <a:gd name="connsiteY1" fmla="*/ 2536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8"/>
              <a:gd name="connsiteY0" fmla="*/ 0 h 370477"/>
              <a:gd name="connsiteX1" fmla="*/ 691598 w 1265668"/>
              <a:gd name="connsiteY1" fmla="*/ 2538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5"/>
              <a:gd name="connsiteY0" fmla="*/ 0 h 370475"/>
              <a:gd name="connsiteX1" fmla="*/ 691595 w 1265665"/>
              <a:gd name="connsiteY1" fmla="*/ 2536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5665"/>
              <a:gd name="connsiteY0" fmla="*/ 0 h 370475"/>
              <a:gd name="connsiteX1" fmla="*/ 688484 w 1265665"/>
              <a:gd name="connsiteY1" fmla="*/ 2538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5665"/>
              <a:gd name="connsiteY0" fmla="*/ 0 h 370475"/>
              <a:gd name="connsiteX1" fmla="*/ 688487 w 1265665"/>
              <a:gd name="connsiteY1" fmla="*/ 378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2550"/>
              <a:gd name="connsiteY0" fmla="*/ 0 h 370473"/>
              <a:gd name="connsiteX1" fmla="*/ 685372 w 1262550"/>
              <a:gd name="connsiteY1" fmla="*/ 376 h 370473"/>
              <a:gd name="connsiteX2" fmla="*/ 1262550 w 1262550"/>
              <a:gd name="connsiteY2" fmla="*/ 367609 h 370473"/>
              <a:gd name="connsiteX3" fmla="*/ 347255 w 1262550"/>
              <a:gd name="connsiteY3" fmla="*/ 370473 h 370473"/>
              <a:gd name="connsiteX4" fmla="*/ 0 w 1262550"/>
              <a:gd name="connsiteY4" fmla="*/ 0 h 370473"/>
              <a:gd name="connsiteX0" fmla="*/ 0 w 1262550"/>
              <a:gd name="connsiteY0" fmla="*/ 0 h 368311"/>
              <a:gd name="connsiteX1" fmla="*/ 685372 w 1262550"/>
              <a:gd name="connsiteY1" fmla="*/ 376 h 368311"/>
              <a:gd name="connsiteX2" fmla="*/ 1262550 w 1262550"/>
              <a:gd name="connsiteY2" fmla="*/ 367609 h 368311"/>
              <a:gd name="connsiteX3" fmla="*/ 353484 w 1262550"/>
              <a:gd name="connsiteY3" fmla="*/ 368311 h 368311"/>
              <a:gd name="connsiteX4" fmla="*/ 0 w 1262550"/>
              <a:gd name="connsiteY4" fmla="*/ 0 h 36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550" h="368311">
                <a:moveTo>
                  <a:pt x="0" y="0"/>
                </a:moveTo>
                <a:lnTo>
                  <a:pt x="685372" y="376"/>
                </a:lnTo>
                <a:lnTo>
                  <a:pt x="1262550" y="367609"/>
                </a:lnTo>
                <a:lnTo>
                  <a:pt x="353484" y="36831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95000"/>
                  <a:lumOff val="5000"/>
                </a:schemeClr>
              </a:gs>
              <a:gs pos="68000">
                <a:schemeClr val="accent4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9BD70F81-97B7-476E-915A-45170AF249AA}"/>
              </a:ext>
            </a:extLst>
          </p:cNvPr>
          <p:cNvSpPr/>
          <p:nvPr/>
        </p:nvSpPr>
        <p:spPr>
          <a:xfrm rot="5400000" flipH="1">
            <a:off x="7197787" y="3959713"/>
            <a:ext cx="1200258" cy="504083"/>
          </a:xfrm>
          <a:custGeom>
            <a:avLst/>
            <a:gdLst>
              <a:gd name="connsiteX0" fmla="*/ 0 w 792088"/>
              <a:gd name="connsiteY0" fmla="*/ 0 h 163995"/>
              <a:gd name="connsiteX1" fmla="*/ 792088 w 792088"/>
              <a:gd name="connsiteY1" fmla="*/ 0 h 163995"/>
              <a:gd name="connsiteX2" fmla="*/ 792088 w 792088"/>
              <a:gd name="connsiteY2" fmla="*/ 163995 h 163995"/>
              <a:gd name="connsiteX3" fmla="*/ 0 w 792088"/>
              <a:gd name="connsiteY3" fmla="*/ 163995 h 163995"/>
              <a:gd name="connsiteX4" fmla="*/ 0 w 792088"/>
              <a:gd name="connsiteY4" fmla="*/ 0 h 163995"/>
              <a:gd name="connsiteX0" fmla="*/ 115410 w 792088"/>
              <a:gd name="connsiteY0" fmla="*/ 0 h 323793"/>
              <a:gd name="connsiteX1" fmla="*/ 792088 w 792088"/>
              <a:gd name="connsiteY1" fmla="*/ 159798 h 323793"/>
              <a:gd name="connsiteX2" fmla="*/ 792088 w 792088"/>
              <a:gd name="connsiteY2" fmla="*/ 323793 h 323793"/>
              <a:gd name="connsiteX3" fmla="*/ 0 w 792088"/>
              <a:gd name="connsiteY3" fmla="*/ 323793 h 323793"/>
              <a:gd name="connsiteX4" fmla="*/ 115410 w 792088"/>
              <a:gd name="connsiteY4" fmla="*/ 0 h 323793"/>
              <a:gd name="connsiteX0" fmla="*/ 115410 w 797373"/>
              <a:gd name="connsiteY0" fmla="*/ 4054 h 327847"/>
              <a:gd name="connsiteX1" fmla="*/ 797373 w 797373"/>
              <a:gd name="connsiteY1" fmla="*/ 0 h 327847"/>
              <a:gd name="connsiteX2" fmla="*/ 792088 w 797373"/>
              <a:gd name="connsiteY2" fmla="*/ 327847 h 327847"/>
              <a:gd name="connsiteX3" fmla="*/ 0 w 797373"/>
              <a:gd name="connsiteY3" fmla="*/ 327847 h 327847"/>
              <a:gd name="connsiteX4" fmla="*/ 115410 w 797373"/>
              <a:gd name="connsiteY4" fmla="*/ 4054 h 327847"/>
              <a:gd name="connsiteX0" fmla="*/ 115410 w 797373"/>
              <a:gd name="connsiteY0" fmla="*/ 0 h 323793"/>
              <a:gd name="connsiteX1" fmla="*/ 797373 w 797373"/>
              <a:gd name="connsiteY1" fmla="*/ 1231 h 323793"/>
              <a:gd name="connsiteX2" fmla="*/ 792088 w 797373"/>
              <a:gd name="connsiteY2" fmla="*/ 323793 h 323793"/>
              <a:gd name="connsiteX3" fmla="*/ 0 w 797373"/>
              <a:gd name="connsiteY3" fmla="*/ 323793 h 323793"/>
              <a:gd name="connsiteX4" fmla="*/ 115410 w 797373"/>
              <a:gd name="connsiteY4" fmla="*/ 0 h 323793"/>
              <a:gd name="connsiteX0" fmla="*/ 115410 w 797373"/>
              <a:gd name="connsiteY0" fmla="*/ 9340 h 333133"/>
              <a:gd name="connsiteX1" fmla="*/ 797373 w 797373"/>
              <a:gd name="connsiteY1" fmla="*/ 0 h 333133"/>
              <a:gd name="connsiteX2" fmla="*/ 792088 w 797373"/>
              <a:gd name="connsiteY2" fmla="*/ 333133 h 333133"/>
              <a:gd name="connsiteX3" fmla="*/ 0 w 797373"/>
              <a:gd name="connsiteY3" fmla="*/ 333133 h 333133"/>
              <a:gd name="connsiteX4" fmla="*/ 115410 w 797373"/>
              <a:gd name="connsiteY4" fmla="*/ 9340 h 333133"/>
              <a:gd name="connsiteX0" fmla="*/ 115410 w 813229"/>
              <a:gd name="connsiteY0" fmla="*/ 9340 h 333133"/>
              <a:gd name="connsiteX1" fmla="*/ 813229 w 813229"/>
              <a:gd name="connsiteY1" fmla="*/ 0 h 333133"/>
              <a:gd name="connsiteX2" fmla="*/ 792088 w 813229"/>
              <a:gd name="connsiteY2" fmla="*/ 333133 h 333133"/>
              <a:gd name="connsiteX3" fmla="*/ 0 w 813229"/>
              <a:gd name="connsiteY3" fmla="*/ 333133 h 333133"/>
              <a:gd name="connsiteX4" fmla="*/ 115410 w 813229"/>
              <a:gd name="connsiteY4" fmla="*/ 9340 h 33313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246645 w 1267786"/>
              <a:gd name="connsiteY2" fmla="*/ 333133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80703"/>
              <a:gd name="connsiteX1" fmla="*/ 1267786 w 1267786"/>
              <a:gd name="connsiteY1" fmla="*/ 0 h 380703"/>
              <a:gd name="connsiteX2" fmla="*/ 903084 w 1267786"/>
              <a:gd name="connsiteY2" fmla="*/ 380703 h 380703"/>
              <a:gd name="connsiteX3" fmla="*/ 0 w 1267786"/>
              <a:gd name="connsiteY3" fmla="*/ 370132 h 380703"/>
              <a:gd name="connsiteX4" fmla="*/ 569967 w 1267786"/>
              <a:gd name="connsiteY4" fmla="*/ 9340 h 380703"/>
              <a:gd name="connsiteX0" fmla="*/ 569967 w 1267786"/>
              <a:gd name="connsiteY0" fmla="*/ 9340 h 370132"/>
              <a:gd name="connsiteX1" fmla="*/ 1267786 w 1267786"/>
              <a:gd name="connsiteY1" fmla="*/ 0 h 370132"/>
              <a:gd name="connsiteX2" fmla="*/ 1164342 w 1267786"/>
              <a:gd name="connsiteY2" fmla="*/ 351014 h 370132"/>
              <a:gd name="connsiteX3" fmla="*/ 0 w 1267786"/>
              <a:gd name="connsiteY3" fmla="*/ 370132 h 370132"/>
              <a:gd name="connsiteX4" fmla="*/ 569967 w 1267786"/>
              <a:gd name="connsiteY4" fmla="*/ 9340 h 370132"/>
              <a:gd name="connsiteX0" fmla="*/ 332460 w 1030279"/>
              <a:gd name="connsiteY0" fmla="*/ 9340 h 370132"/>
              <a:gd name="connsiteX1" fmla="*/ 1030279 w 1030279"/>
              <a:gd name="connsiteY1" fmla="*/ 0 h 370132"/>
              <a:gd name="connsiteX2" fmla="*/ 926835 w 1030279"/>
              <a:gd name="connsiteY2" fmla="*/ 351014 h 370132"/>
              <a:gd name="connsiteX3" fmla="*/ 0 w 1030279"/>
              <a:gd name="connsiteY3" fmla="*/ 370132 h 370132"/>
              <a:gd name="connsiteX4" fmla="*/ 332460 w 1030279"/>
              <a:gd name="connsiteY4" fmla="*/ 9340 h 370132"/>
              <a:gd name="connsiteX0" fmla="*/ 350273 w 1048092"/>
              <a:gd name="connsiteY0" fmla="*/ 9340 h 358256"/>
              <a:gd name="connsiteX1" fmla="*/ 1048092 w 1048092"/>
              <a:gd name="connsiteY1" fmla="*/ 0 h 358256"/>
              <a:gd name="connsiteX2" fmla="*/ 944648 w 1048092"/>
              <a:gd name="connsiteY2" fmla="*/ 351014 h 358256"/>
              <a:gd name="connsiteX3" fmla="*/ 0 w 1048092"/>
              <a:gd name="connsiteY3" fmla="*/ 358256 h 358256"/>
              <a:gd name="connsiteX4" fmla="*/ 350273 w 1048092"/>
              <a:gd name="connsiteY4" fmla="*/ 9340 h 358256"/>
              <a:gd name="connsiteX0" fmla="*/ 344336 w 1048092"/>
              <a:gd name="connsiteY0" fmla="*/ 0 h 360791"/>
              <a:gd name="connsiteX1" fmla="*/ 1048092 w 1048092"/>
              <a:gd name="connsiteY1" fmla="*/ 2535 h 360791"/>
              <a:gd name="connsiteX2" fmla="*/ 944648 w 1048092"/>
              <a:gd name="connsiteY2" fmla="*/ 353549 h 360791"/>
              <a:gd name="connsiteX3" fmla="*/ 0 w 1048092"/>
              <a:gd name="connsiteY3" fmla="*/ 360791 h 360791"/>
              <a:gd name="connsiteX4" fmla="*/ 344336 w 1048092"/>
              <a:gd name="connsiteY4" fmla="*/ 0 h 360791"/>
              <a:gd name="connsiteX0" fmla="*/ 344336 w 1059967"/>
              <a:gd name="connsiteY0" fmla="*/ 0 h 360791"/>
              <a:gd name="connsiteX1" fmla="*/ 1059967 w 1059967"/>
              <a:gd name="connsiteY1" fmla="*/ 8472 h 360791"/>
              <a:gd name="connsiteX2" fmla="*/ 944648 w 1059967"/>
              <a:gd name="connsiteY2" fmla="*/ 353549 h 360791"/>
              <a:gd name="connsiteX3" fmla="*/ 0 w 1059967"/>
              <a:gd name="connsiteY3" fmla="*/ 360791 h 360791"/>
              <a:gd name="connsiteX4" fmla="*/ 344336 w 1059967"/>
              <a:gd name="connsiteY4" fmla="*/ 0 h 360791"/>
              <a:gd name="connsiteX0" fmla="*/ 344336 w 1065905"/>
              <a:gd name="connsiteY0" fmla="*/ 15278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44336 w 1065905"/>
              <a:gd name="connsiteY4" fmla="*/ 15278 h 376069"/>
              <a:gd name="connsiteX0" fmla="*/ 356211 w 1065905"/>
              <a:gd name="connsiteY0" fmla="*/ 3403 h 376069"/>
              <a:gd name="connsiteX1" fmla="*/ 1065905 w 1065905"/>
              <a:gd name="connsiteY1" fmla="*/ 0 h 376069"/>
              <a:gd name="connsiteX2" fmla="*/ 944648 w 1065905"/>
              <a:gd name="connsiteY2" fmla="*/ 368827 h 376069"/>
              <a:gd name="connsiteX3" fmla="*/ 0 w 1065905"/>
              <a:gd name="connsiteY3" fmla="*/ 376069 h 376069"/>
              <a:gd name="connsiteX4" fmla="*/ 356211 w 1065905"/>
              <a:gd name="connsiteY4" fmla="*/ 3403 h 376069"/>
              <a:gd name="connsiteX0" fmla="*/ 356211 w 1170279"/>
              <a:gd name="connsiteY0" fmla="*/ 3403 h 380703"/>
              <a:gd name="connsiteX1" fmla="*/ 1065905 w 1170279"/>
              <a:gd name="connsiteY1" fmla="*/ 0 h 380703"/>
              <a:gd name="connsiteX2" fmla="*/ 1170279 w 1170279"/>
              <a:gd name="connsiteY2" fmla="*/ 380703 h 380703"/>
              <a:gd name="connsiteX3" fmla="*/ 0 w 1170279"/>
              <a:gd name="connsiteY3" fmla="*/ 376069 h 380703"/>
              <a:gd name="connsiteX4" fmla="*/ 356211 w 1170279"/>
              <a:gd name="connsiteY4" fmla="*/ 3403 h 380703"/>
              <a:gd name="connsiteX0" fmla="*/ 100891 w 914959"/>
              <a:gd name="connsiteY0" fmla="*/ 3403 h 382007"/>
              <a:gd name="connsiteX1" fmla="*/ 810585 w 914959"/>
              <a:gd name="connsiteY1" fmla="*/ 0 h 382007"/>
              <a:gd name="connsiteX2" fmla="*/ 914959 w 914959"/>
              <a:gd name="connsiteY2" fmla="*/ 380703 h 382007"/>
              <a:gd name="connsiteX3" fmla="*/ 0 w 914959"/>
              <a:gd name="connsiteY3" fmla="*/ 382007 h 382007"/>
              <a:gd name="connsiteX4" fmla="*/ 100891 w 914959"/>
              <a:gd name="connsiteY4" fmla="*/ 3403 h 382007"/>
              <a:gd name="connsiteX0" fmla="*/ 112766 w 914959"/>
              <a:gd name="connsiteY0" fmla="*/ 0 h 384541"/>
              <a:gd name="connsiteX1" fmla="*/ 810585 w 914959"/>
              <a:gd name="connsiteY1" fmla="*/ 2534 h 384541"/>
              <a:gd name="connsiteX2" fmla="*/ 914959 w 914959"/>
              <a:gd name="connsiteY2" fmla="*/ 383237 h 384541"/>
              <a:gd name="connsiteX3" fmla="*/ 0 w 914959"/>
              <a:gd name="connsiteY3" fmla="*/ 384541 h 384541"/>
              <a:gd name="connsiteX4" fmla="*/ 112766 w 914959"/>
              <a:gd name="connsiteY4" fmla="*/ 0 h 384541"/>
              <a:gd name="connsiteX0" fmla="*/ 112766 w 1146528"/>
              <a:gd name="connsiteY0" fmla="*/ 0 h 384541"/>
              <a:gd name="connsiteX1" fmla="*/ 810585 w 1146528"/>
              <a:gd name="connsiteY1" fmla="*/ 2534 h 384541"/>
              <a:gd name="connsiteX2" fmla="*/ 1146528 w 1146528"/>
              <a:gd name="connsiteY2" fmla="*/ 371362 h 384541"/>
              <a:gd name="connsiteX3" fmla="*/ 0 w 1146528"/>
              <a:gd name="connsiteY3" fmla="*/ 384541 h 384541"/>
              <a:gd name="connsiteX4" fmla="*/ 112766 w 1146528"/>
              <a:gd name="connsiteY4" fmla="*/ 0 h 384541"/>
              <a:gd name="connsiteX0" fmla="*/ 0 w 1033762"/>
              <a:gd name="connsiteY0" fmla="*/ 0 h 372666"/>
              <a:gd name="connsiteX1" fmla="*/ 697819 w 1033762"/>
              <a:gd name="connsiteY1" fmla="*/ 2534 h 372666"/>
              <a:gd name="connsiteX2" fmla="*/ 1033762 w 1033762"/>
              <a:gd name="connsiteY2" fmla="*/ 371362 h 372666"/>
              <a:gd name="connsiteX3" fmla="*/ 106928 w 1033762"/>
              <a:gd name="connsiteY3" fmla="*/ 372666 h 372666"/>
              <a:gd name="connsiteX4" fmla="*/ 0 w 1033762"/>
              <a:gd name="connsiteY4" fmla="*/ 0 h 372666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66304 w 1033762"/>
              <a:gd name="connsiteY3" fmla="*/ 366729 h 371362"/>
              <a:gd name="connsiteX4" fmla="*/ 0 w 1033762"/>
              <a:gd name="connsiteY4" fmla="*/ 0 h 371362"/>
              <a:gd name="connsiteX0" fmla="*/ 0 w 1033762"/>
              <a:gd name="connsiteY0" fmla="*/ 0 h 371362"/>
              <a:gd name="connsiteX1" fmla="*/ 697819 w 1033762"/>
              <a:gd name="connsiteY1" fmla="*/ 2534 h 371362"/>
              <a:gd name="connsiteX2" fmla="*/ 1033762 w 1033762"/>
              <a:gd name="connsiteY2" fmla="*/ 371362 h 371362"/>
              <a:gd name="connsiteX3" fmla="*/ 100990 w 1033762"/>
              <a:gd name="connsiteY3" fmla="*/ 366729 h 371362"/>
              <a:gd name="connsiteX4" fmla="*/ 0 w 1033762"/>
              <a:gd name="connsiteY4" fmla="*/ 0 h 371362"/>
              <a:gd name="connsiteX0" fmla="*/ 0 w 1259394"/>
              <a:gd name="connsiteY0" fmla="*/ 0 h 366729"/>
              <a:gd name="connsiteX1" fmla="*/ 697819 w 1259394"/>
              <a:gd name="connsiteY1" fmla="*/ 2534 h 366729"/>
              <a:gd name="connsiteX2" fmla="*/ 1259394 w 1259394"/>
              <a:gd name="connsiteY2" fmla="*/ 365424 h 366729"/>
              <a:gd name="connsiteX3" fmla="*/ 100990 w 1259394"/>
              <a:gd name="connsiteY3" fmla="*/ 366729 h 366729"/>
              <a:gd name="connsiteX4" fmla="*/ 0 w 1259394"/>
              <a:gd name="connsiteY4" fmla="*/ 0 h 366729"/>
              <a:gd name="connsiteX0" fmla="*/ 0 w 1259394"/>
              <a:gd name="connsiteY0" fmla="*/ 0 h 372666"/>
              <a:gd name="connsiteX1" fmla="*/ 697819 w 1259394"/>
              <a:gd name="connsiteY1" fmla="*/ 2534 h 372666"/>
              <a:gd name="connsiteX2" fmla="*/ 1259394 w 1259394"/>
              <a:gd name="connsiteY2" fmla="*/ 365424 h 372666"/>
              <a:gd name="connsiteX3" fmla="*/ 350372 w 1259394"/>
              <a:gd name="connsiteY3" fmla="*/ 372666 h 372666"/>
              <a:gd name="connsiteX4" fmla="*/ 0 w 1259394"/>
              <a:gd name="connsiteY4" fmla="*/ 0 h 372666"/>
              <a:gd name="connsiteX0" fmla="*/ 0 w 1265668"/>
              <a:gd name="connsiteY0" fmla="*/ 0 h 372666"/>
              <a:gd name="connsiteX1" fmla="*/ 697819 w 1265668"/>
              <a:gd name="connsiteY1" fmla="*/ 2534 h 372666"/>
              <a:gd name="connsiteX2" fmla="*/ 1265668 w 1265668"/>
              <a:gd name="connsiteY2" fmla="*/ 367613 h 372666"/>
              <a:gd name="connsiteX3" fmla="*/ 350372 w 1265668"/>
              <a:gd name="connsiteY3" fmla="*/ 372666 h 372666"/>
              <a:gd name="connsiteX4" fmla="*/ 0 w 1265668"/>
              <a:gd name="connsiteY4" fmla="*/ 0 h 372666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3510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68289"/>
              <a:gd name="connsiteX1" fmla="*/ 697819 w 1265668"/>
              <a:gd name="connsiteY1" fmla="*/ 2534 h 368289"/>
              <a:gd name="connsiteX2" fmla="*/ 1265668 w 1265668"/>
              <a:gd name="connsiteY2" fmla="*/ 367613 h 368289"/>
              <a:gd name="connsiteX3" fmla="*/ 353510 w 1265668"/>
              <a:gd name="connsiteY3" fmla="*/ 368289 h 368289"/>
              <a:gd name="connsiteX4" fmla="*/ 0 w 1265668"/>
              <a:gd name="connsiteY4" fmla="*/ 0 h 368289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3913 h 367613"/>
              <a:gd name="connsiteX4" fmla="*/ 0 w 1265668"/>
              <a:gd name="connsiteY4" fmla="*/ 0 h 367613"/>
              <a:gd name="connsiteX0" fmla="*/ 0 w 1265668"/>
              <a:gd name="connsiteY0" fmla="*/ 0 h 368289"/>
              <a:gd name="connsiteX1" fmla="*/ 697819 w 1265668"/>
              <a:gd name="connsiteY1" fmla="*/ 2534 h 368289"/>
              <a:gd name="connsiteX2" fmla="*/ 1265668 w 1265668"/>
              <a:gd name="connsiteY2" fmla="*/ 367613 h 368289"/>
              <a:gd name="connsiteX3" fmla="*/ 350373 w 1265668"/>
              <a:gd name="connsiteY3" fmla="*/ 368289 h 368289"/>
              <a:gd name="connsiteX4" fmla="*/ 0 w 1265668"/>
              <a:gd name="connsiteY4" fmla="*/ 0 h 368289"/>
              <a:gd name="connsiteX0" fmla="*/ 0 w 1265668"/>
              <a:gd name="connsiteY0" fmla="*/ 0 h 367613"/>
              <a:gd name="connsiteX1" fmla="*/ 697819 w 1265668"/>
              <a:gd name="connsiteY1" fmla="*/ 2534 h 367613"/>
              <a:gd name="connsiteX2" fmla="*/ 1265668 w 1265668"/>
              <a:gd name="connsiteY2" fmla="*/ 367613 h 367613"/>
              <a:gd name="connsiteX3" fmla="*/ 350373 w 1265668"/>
              <a:gd name="connsiteY3" fmla="*/ 366101 h 367613"/>
              <a:gd name="connsiteX4" fmla="*/ 0 w 1265668"/>
              <a:gd name="connsiteY4" fmla="*/ 0 h 367613"/>
              <a:gd name="connsiteX0" fmla="*/ 0 w 1265668"/>
              <a:gd name="connsiteY0" fmla="*/ 0 h 370477"/>
              <a:gd name="connsiteX1" fmla="*/ 697819 w 1265668"/>
              <a:gd name="connsiteY1" fmla="*/ 2534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8"/>
              <a:gd name="connsiteY0" fmla="*/ 0 h 370477"/>
              <a:gd name="connsiteX1" fmla="*/ 697821 w 1265668"/>
              <a:gd name="connsiteY1" fmla="*/ 2536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8"/>
              <a:gd name="connsiteY0" fmla="*/ 0 h 370477"/>
              <a:gd name="connsiteX1" fmla="*/ 691598 w 1265668"/>
              <a:gd name="connsiteY1" fmla="*/ 2538 h 370477"/>
              <a:gd name="connsiteX2" fmla="*/ 1265668 w 1265668"/>
              <a:gd name="connsiteY2" fmla="*/ 367613 h 370477"/>
              <a:gd name="connsiteX3" fmla="*/ 350373 w 1265668"/>
              <a:gd name="connsiteY3" fmla="*/ 370477 h 370477"/>
              <a:gd name="connsiteX4" fmla="*/ 0 w 1265668"/>
              <a:gd name="connsiteY4" fmla="*/ 0 h 370477"/>
              <a:gd name="connsiteX0" fmla="*/ 0 w 1265665"/>
              <a:gd name="connsiteY0" fmla="*/ 0 h 370475"/>
              <a:gd name="connsiteX1" fmla="*/ 691595 w 1265665"/>
              <a:gd name="connsiteY1" fmla="*/ 2536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5665"/>
              <a:gd name="connsiteY0" fmla="*/ 0 h 370475"/>
              <a:gd name="connsiteX1" fmla="*/ 688484 w 1265665"/>
              <a:gd name="connsiteY1" fmla="*/ 2538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5665"/>
              <a:gd name="connsiteY0" fmla="*/ 0 h 370475"/>
              <a:gd name="connsiteX1" fmla="*/ 688487 w 1265665"/>
              <a:gd name="connsiteY1" fmla="*/ 378 h 370475"/>
              <a:gd name="connsiteX2" fmla="*/ 1265665 w 1265665"/>
              <a:gd name="connsiteY2" fmla="*/ 367611 h 370475"/>
              <a:gd name="connsiteX3" fmla="*/ 350370 w 1265665"/>
              <a:gd name="connsiteY3" fmla="*/ 370475 h 370475"/>
              <a:gd name="connsiteX4" fmla="*/ 0 w 1265665"/>
              <a:gd name="connsiteY4" fmla="*/ 0 h 370475"/>
              <a:gd name="connsiteX0" fmla="*/ 0 w 1262550"/>
              <a:gd name="connsiteY0" fmla="*/ 0 h 370473"/>
              <a:gd name="connsiteX1" fmla="*/ 685372 w 1262550"/>
              <a:gd name="connsiteY1" fmla="*/ 376 h 370473"/>
              <a:gd name="connsiteX2" fmla="*/ 1262550 w 1262550"/>
              <a:gd name="connsiteY2" fmla="*/ 367609 h 370473"/>
              <a:gd name="connsiteX3" fmla="*/ 347255 w 1262550"/>
              <a:gd name="connsiteY3" fmla="*/ 370473 h 370473"/>
              <a:gd name="connsiteX4" fmla="*/ 0 w 1262550"/>
              <a:gd name="connsiteY4" fmla="*/ 0 h 370473"/>
              <a:gd name="connsiteX0" fmla="*/ 0 w 1262550"/>
              <a:gd name="connsiteY0" fmla="*/ 0 h 368311"/>
              <a:gd name="connsiteX1" fmla="*/ 685372 w 1262550"/>
              <a:gd name="connsiteY1" fmla="*/ 376 h 368311"/>
              <a:gd name="connsiteX2" fmla="*/ 1262550 w 1262550"/>
              <a:gd name="connsiteY2" fmla="*/ 367609 h 368311"/>
              <a:gd name="connsiteX3" fmla="*/ 353484 w 1262550"/>
              <a:gd name="connsiteY3" fmla="*/ 368311 h 368311"/>
              <a:gd name="connsiteX4" fmla="*/ 0 w 1262550"/>
              <a:gd name="connsiteY4" fmla="*/ 0 h 36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550" h="368311">
                <a:moveTo>
                  <a:pt x="0" y="0"/>
                </a:moveTo>
                <a:lnTo>
                  <a:pt x="685372" y="376"/>
                </a:lnTo>
                <a:lnTo>
                  <a:pt x="1262550" y="367609"/>
                </a:lnTo>
                <a:lnTo>
                  <a:pt x="353484" y="36831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95000"/>
                  <a:lumOff val="5000"/>
                </a:schemeClr>
              </a:gs>
              <a:gs pos="68000">
                <a:schemeClr val="accent3">
                  <a:lumMod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0772" y="237591"/>
            <a:ext cx="9438331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EDADA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EDADA">
                    <a:lumMod val="20000"/>
                    <a:lumOff val="80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및 세포처리시설 지정 용역 수행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63CD91-A998-D937-351F-C7E36CAD9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86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571606"/>
              </p:ext>
            </p:extLst>
          </p:nvPr>
        </p:nvGraphicFramePr>
        <p:xfrm>
          <a:off x="7000568" y="693331"/>
          <a:ext cx="4804641" cy="6041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386">
                  <a:extLst>
                    <a:ext uri="{9D8B030D-6E8A-4147-A177-3AD203B41FA5}">
                      <a16:colId xmlns:a16="http://schemas.microsoft.com/office/drawing/2014/main" val="244145907"/>
                    </a:ext>
                  </a:extLst>
                </a:gridCol>
                <a:gridCol w="1288710">
                  <a:extLst>
                    <a:ext uri="{9D8B030D-6E8A-4147-A177-3AD203B41FA5}">
                      <a16:colId xmlns:a16="http://schemas.microsoft.com/office/drawing/2014/main" val="4265824257"/>
                    </a:ext>
                  </a:extLst>
                </a:gridCol>
                <a:gridCol w="1966730">
                  <a:extLst>
                    <a:ext uri="{9D8B030D-6E8A-4147-A177-3AD203B41FA5}">
                      <a16:colId xmlns:a16="http://schemas.microsoft.com/office/drawing/2014/main" val="2230952042"/>
                    </a:ext>
                  </a:extLst>
                </a:gridCol>
                <a:gridCol w="1077815">
                  <a:extLst>
                    <a:ext uri="{9D8B030D-6E8A-4147-A177-3AD203B41FA5}">
                      <a16:colId xmlns:a16="http://schemas.microsoft.com/office/drawing/2014/main" val="3026067058"/>
                    </a:ext>
                  </a:extLst>
                </a:gridCol>
              </a:tblGrid>
              <a:tr h="2743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 </a:t>
                      </a:r>
                      <a:endParaRPr lang="ko-KR" altLang="en-US" sz="105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소재지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병원명</a:t>
                      </a:r>
                      <a:endParaRPr lang="ko-KR" altLang="en-US" sz="105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진행현황</a:t>
                      </a:r>
                      <a:endParaRPr lang="ko-KR" altLang="en-US" sz="105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107154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부산시 수영구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김재도줄기정형외과의원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err="1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지정완료</a:t>
                      </a:r>
                      <a:endParaRPr lang="ko-KR" altLang="en-US" sz="900" b="1" dirty="0"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973884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부산시 수영구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센텀종합병원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err="1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지정완료</a:t>
                      </a:r>
                      <a:endParaRPr lang="ko-KR" altLang="en-US" sz="900" b="1" dirty="0"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143634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경기도 광주시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더와이즈헬스케어의원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지정완료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875660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서울시 강남구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이담외과의원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지정완료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077107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경기도 남양주시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서울온케어의원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지정완료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234192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부산시 수영구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한가족요양병원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지정완료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045002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울산시 울주군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파인힐병원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i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진행중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842783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부산시 해운대구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센텀파크요양병원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지정완료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199961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경남 진주시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한일병원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지정완료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129363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경북 포항시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+mn-ea"/>
                        </a:rPr>
                        <a:t> 포항 </a:t>
                      </a:r>
                      <a:r>
                        <a:rPr lang="ko-KR" altLang="en-US" sz="900" b="1" dirty="0" err="1">
                          <a:latin typeface="맑은 고딕" panose="020B0503020000020004" pitchFamily="50" charset="-127"/>
                          <a:ea typeface="+mn-ea"/>
                        </a:rPr>
                        <a:t>세명기독병원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지정완료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42532"/>
                  </a:ext>
                </a:extLst>
              </a:tr>
              <a:tr h="41423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부산 해운대구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AK </a:t>
                      </a:r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정형외과의원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&lt;&amp;</a:t>
                      </a:r>
                      <a:r>
                        <a:rPr lang="ko-KR" altLang="en-US" sz="900" b="1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세포처리시설 진행중</a:t>
                      </a:r>
                      <a:r>
                        <a:rPr lang="en-US" altLang="ko-KR" sz="900" b="1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&gt;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지정완료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657762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+mn-ea"/>
                        </a:rPr>
                        <a:t>12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서울시 강남구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헬로웰의원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지정완료</a:t>
                      </a:r>
                      <a:endParaRPr kumimoji="0" lang="en-US" altLang="ko-KR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878201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+mn-ea"/>
                        </a:rPr>
                        <a:t>13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대구시 달서구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더차오름의원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서류접수완료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48285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+mn-ea"/>
                        </a:rPr>
                        <a:t>14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강원도 원주시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원주성지병원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진행중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256183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+mn-ea"/>
                        </a:rPr>
                        <a:t>15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충북 제천시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제천성지병원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진행중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953680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+mn-ea"/>
                        </a:rPr>
                        <a:t>16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인천광역시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대찬병원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서류접수완료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008402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+mn-ea"/>
                        </a:rPr>
                        <a:t>17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부산시</a:t>
                      </a:r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부산진구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이샘병원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서류접수완료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70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+mn-ea"/>
                        </a:rPr>
                        <a:t>18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부산시 부산진구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봄드림의원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진행중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938542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+mn-ea"/>
                        </a:rPr>
                        <a:t>19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서울시 강남구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다톤의원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진행중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376425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+mn-ea"/>
                        </a:rPr>
                        <a:t>20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서울시 서초구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모디헤어플랜트의원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진행중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008696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+mn-ea"/>
                        </a:rPr>
                        <a:t>21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경기도 하남시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신규오픈의원 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진행중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945711"/>
                  </a:ext>
                </a:extLst>
              </a:tr>
              <a:tr h="2549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+mn-ea"/>
                        </a:rPr>
                        <a:t>22</a:t>
                      </a:r>
                      <a:endParaRPr lang="ko-KR" altLang="en-US" sz="900" b="1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서울시 성동구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신규오픈의원 </a:t>
                      </a:r>
                      <a:endParaRPr lang="en-US" altLang="ko-KR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2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진행중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3538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B0CF993-44F4-4DF8-AC69-3C36A3711C7B}"/>
              </a:ext>
            </a:extLst>
          </p:cNvPr>
          <p:cNvSpPr txBox="1"/>
          <p:nvPr/>
        </p:nvSpPr>
        <p:spPr>
          <a:xfrm>
            <a:off x="7157841" y="122957"/>
            <a:ext cx="4276513" cy="508635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지정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Portfolio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CF993-44F4-4DF8-AC69-3C36A3711C7B}"/>
              </a:ext>
            </a:extLst>
          </p:cNvPr>
          <p:cNvSpPr txBox="1"/>
          <p:nvPr/>
        </p:nvSpPr>
        <p:spPr>
          <a:xfrm>
            <a:off x="458925" y="129774"/>
            <a:ext cx="5950342" cy="508635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리젠메디텍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첨단재생의료 지정 관련 용역분류</a:t>
            </a:r>
          </a:p>
        </p:txBody>
      </p: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776608"/>
              </p:ext>
            </p:extLst>
          </p:nvPr>
        </p:nvGraphicFramePr>
        <p:xfrm>
          <a:off x="458925" y="741105"/>
          <a:ext cx="5826170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66">
                  <a:extLst>
                    <a:ext uri="{9D8B030D-6E8A-4147-A177-3AD203B41FA5}">
                      <a16:colId xmlns:a16="http://schemas.microsoft.com/office/drawing/2014/main" val="3793446757"/>
                    </a:ext>
                  </a:extLst>
                </a:gridCol>
                <a:gridCol w="1464795">
                  <a:extLst>
                    <a:ext uri="{9D8B030D-6E8A-4147-A177-3AD203B41FA5}">
                      <a16:colId xmlns:a16="http://schemas.microsoft.com/office/drawing/2014/main" val="2607504453"/>
                    </a:ext>
                  </a:extLst>
                </a:gridCol>
                <a:gridCol w="2917709">
                  <a:extLst>
                    <a:ext uri="{9D8B030D-6E8A-4147-A177-3AD203B41FA5}">
                      <a16:colId xmlns:a16="http://schemas.microsoft.com/office/drawing/2014/main" val="788996126"/>
                    </a:ext>
                  </a:extLst>
                </a:gridCol>
              </a:tblGrid>
              <a:tr h="95718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분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4712368"/>
                  </a:ext>
                </a:extLst>
              </a:tr>
              <a:tr h="987228">
                <a:tc rowSpan="4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실시기관 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및 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세포처리시설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지정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견적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인허가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서류작업 등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접수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보완까지 </a:t>
                      </a:r>
                      <a:endParaRPr lang="en-US" altLang="ko-KR" sz="1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소요시간 단축</a:t>
                      </a:r>
                      <a:endParaRPr lang="en-US" altLang="ko-KR" sz="1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빠른 진행 노하우 보유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1820499"/>
                  </a:ext>
                </a:extLst>
              </a:tr>
              <a:tr h="83873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시설 구축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공조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클린룸</a:t>
                      </a: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8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턴키</a:t>
                      </a: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(Turnkey)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 진행</a:t>
                      </a: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全과정 토탈시스템化</a:t>
                      </a:r>
                      <a:endParaRPr lang="en-US" altLang="ko-KR" sz="1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시간과 비용 모두 절약 가능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3061873"/>
                  </a:ext>
                </a:extLst>
              </a:tr>
              <a:tr h="70871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의료장비 외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4992154"/>
                  </a:ext>
                </a:extLst>
              </a:tr>
              <a:tr h="83873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 계</a:t>
                      </a:r>
                    </a:p>
                  </a:txBody>
                  <a:tcPr anchor="ctr">
                    <a:solidFill>
                      <a:srgbClr val="FBFD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비용 산출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2325663"/>
                  </a:ext>
                </a:extLst>
              </a:tr>
              <a:tr h="743787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임상연구과제 선정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실행 자문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</a:t>
                      </a:r>
                      <a:r>
                        <a:rPr lang="ko-KR" altLang="en-US" sz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첨생법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’ 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시초부터 축적해 온 노하우로 </a:t>
                      </a:r>
                      <a:endParaRPr lang="en-US" altLang="ko-KR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endParaRPr lang="en-US" altLang="ko-KR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첨단재생실시기관 지정 이후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필수 솔루션 제공</a:t>
                      </a: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600" baseline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자문가능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6228804"/>
                  </a:ext>
                </a:extLst>
              </a:tr>
              <a:tr h="83873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줄기세포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NK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면역치료센터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en-US" altLang="ko-KR" sz="1600" b="1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b="1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운영 자문</a:t>
                      </a:r>
                      <a:r>
                        <a:rPr lang="en-US" altLang="ko-KR" sz="1400" b="1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솔루션 제공</a:t>
                      </a:r>
                      <a:r>
                        <a:rPr lang="en-US" altLang="ko-KR" sz="1400" b="1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6452097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205560C4-18D2-BF3C-CDD2-E82E324EE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666" y="169311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06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1C31522-D82E-4FA3-BFAC-569FED68B8D1}"/>
              </a:ext>
            </a:extLst>
          </p:cNvPr>
          <p:cNvSpPr/>
          <p:nvPr/>
        </p:nvSpPr>
        <p:spPr>
          <a:xfrm>
            <a:off x="481633" y="913589"/>
            <a:ext cx="11210834" cy="583672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321" y="1112499"/>
            <a:ext cx="4669464" cy="272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4001" y="1119923"/>
            <a:ext cx="4712149" cy="272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6320" y="4218749"/>
            <a:ext cx="4669465" cy="219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8986" y="4216882"/>
            <a:ext cx="4669464" cy="216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CF993-44F4-4DF8-AC69-3C36A3711C7B}"/>
              </a:ext>
            </a:extLst>
          </p:cNvPr>
          <p:cNvSpPr txBox="1"/>
          <p:nvPr/>
        </p:nvSpPr>
        <p:spPr>
          <a:xfrm>
            <a:off x="481633" y="314019"/>
            <a:ext cx="6435634" cy="508635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리젠메디텍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-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지정 </a:t>
            </a:r>
            <a:r>
              <a:rPr lang="en-US" altLang="ko-KR" b="1" dirty="0">
                <a:solidFill>
                  <a:prstClr val="white"/>
                </a:solidFill>
                <a:latin typeface="맑은 고딕" panose="020B0503020000020004" pitchFamily="50" charset="-127"/>
                <a:cs typeface="Arial" pitchFamily="34" charset="0"/>
              </a:rPr>
              <a:t>Portfolio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BBD918-CB22-4E69-B229-B0040F718C40}"/>
              </a:ext>
            </a:extLst>
          </p:cNvPr>
          <p:cNvSpPr txBox="1"/>
          <p:nvPr/>
        </p:nvSpPr>
        <p:spPr>
          <a:xfrm>
            <a:off x="8144042" y="3888124"/>
            <a:ext cx="1818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센텀종합병원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부산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A79B7A-082F-4A5A-B875-D89CD1C50E91}"/>
              </a:ext>
            </a:extLst>
          </p:cNvPr>
          <p:cNvSpPr txBox="1"/>
          <p:nvPr/>
        </p:nvSpPr>
        <p:spPr>
          <a:xfrm>
            <a:off x="2325958" y="3848707"/>
            <a:ext cx="2396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김재도 줄기 정형외과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부산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B87FA-BD26-4246-BC61-E02C822DBE5E}"/>
              </a:ext>
            </a:extLst>
          </p:cNvPr>
          <p:cNvSpPr txBox="1"/>
          <p:nvPr/>
        </p:nvSpPr>
        <p:spPr>
          <a:xfrm>
            <a:off x="7670636" y="6410256"/>
            <a:ext cx="2563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이담외과의원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(25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년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) 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서울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FF9F18-61AE-401B-A91F-8F35406FF8A7}"/>
              </a:ext>
            </a:extLst>
          </p:cNvPr>
          <p:cNvSpPr txBox="1"/>
          <p:nvPr/>
        </p:nvSpPr>
        <p:spPr>
          <a:xfrm>
            <a:off x="1769274" y="6426397"/>
            <a:ext cx="3860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더와이즈헬스케어의원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(25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년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) 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경기도 광주</a:t>
            </a:r>
          </a:p>
        </p:txBody>
      </p:sp>
      <p:sp>
        <p:nvSpPr>
          <p:cNvPr id="4" name="칠각형 3">
            <a:extLst>
              <a:ext uri="{FF2B5EF4-FFF2-40B4-BE49-F238E27FC236}">
                <a16:creationId xmlns:a16="http://schemas.microsoft.com/office/drawing/2014/main" id="{BC70744E-72EC-854C-4DA9-864E4FFF0441}"/>
              </a:ext>
            </a:extLst>
          </p:cNvPr>
          <p:cNvSpPr/>
          <p:nvPr/>
        </p:nvSpPr>
        <p:spPr>
          <a:xfrm>
            <a:off x="822920" y="1064111"/>
            <a:ext cx="426802" cy="418130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5" name="칠각형 4">
            <a:extLst>
              <a:ext uri="{FF2B5EF4-FFF2-40B4-BE49-F238E27FC236}">
                <a16:creationId xmlns:a16="http://schemas.microsoft.com/office/drawing/2014/main" id="{9B62F729-267F-C672-29CD-DA406E3FC205}"/>
              </a:ext>
            </a:extLst>
          </p:cNvPr>
          <p:cNvSpPr/>
          <p:nvPr/>
        </p:nvSpPr>
        <p:spPr>
          <a:xfrm>
            <a:off x="6215585" y="1064111"/>
            <a:ext cx="426802" cy="418130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칠각형 5">
            <a:extLst>
              <a:ext uri="{FF2B5EF4-FFF2-40B4-BE49-F238E27FC236}">
                <a16:creationId xmlns:a16="http://schemas.microsoft.com/office/drawing/2014/main" id="{47F46D63-F6B5-BCE5-6784-2B408831D9BA}"/>
              </a:ext>
            </a:extLst>
          </p:cNvPr>
          <p:cNvSpPr/>
          <p:nvPr/>
        </p:nvSpPr>
        <p:spPr>
          <a:xfrm>
            <a:off x="822919" y="4156484"/>
            <a:ext cx="426802" cy="418130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7" name="칠각형 6">
            <a:extLst>
              <a:ext uri="{FF2B5EF4-FFF2-40B4-BE49-F238E27FC236}">
                <a16:creationId xmlns:a16="http://schemas.microsoft.com/office/drawing/2014/main" id="{94153FAA-4110-765F-C5BE-B3C0B1470D96}"/>
              </a:ext>
            </a:extLst>
          </p:cNvPr>
          <p:cNvSpPr/>
          <p:nvPr/>
        </p:nvSpPr>
        <p:spPr>
          <a:xfrm>
            <a:off x="6261408" y="4156484"/>
            <a:ext cx="426802" cy="418130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4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D70D506-93A4-F3F4-C7FC-0D4DFCE5B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26152D8-F48B-4A45-8880-07D4B878074C}"/>
              </a:ext>
            </a:extLst>
          </p:cNvPr>
          <p:cNvSpPr/>
          <p:nvPr/>
        </p:nvSpPr>
        <p:spPr>
          <a:xfrm>
            <a:off x="381000" y="898782"/>
            <a:ext cx="11430000" cy="5703482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202" y="1198175"/>
            <a:ext cx="4471188" cy="237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CF993-44F4-4DF8-AC69-3C36A3711C7B}"/>
              </a:ext>
            </a:extLst>
          </p:cNvPr>
          <p:cNvSpPr txBox="1"/>
          <p:nvPr/>
        </p:nvSpPr>
        <p:spPr>
          <a:xfrm>
            <a:off x="481633" y="314019"/>
            <a:ext cx="6435634" cy="508635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리젠메디텍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-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지정 </a:t>
            </a:r>
            <a:r>
              <a:rPr lang="en-US" altLang="ko-KR" b="1" dirty="0">
                <a:solidFill>
                  <a:prstClr val="white"/>
                </a:solidFill>
                <a:latin typeface="맑은 고딕" panose="020B0503020000020004" pitchFamily="50" charset="-127"/>
                <a:cs typeface="Arial" pitchFamily="34" charset="0"/>
              </a:rPr>
              <a:t>Portfolio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734" y="1198175"/>
            <a:ext cx="4497064" cy="238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A79B7A-082F-4A5A-B875-D89CD1C50E91}"/>
              </a:ext>
            </a:extLst>
          </p:cNvPr>
          <p:cNvSpPr txBox="1"/>
          <p:nvPr/>
        </p:nvSpPr>
        <p:spPr>
          <a:xfrm>
            <a:off x="2141928" y="3607327"/>
            <a:ext cx="2217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서울온케어의원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남양주 </a:t>
            </a:r>
            <a:r>
              <a:rPr lang="en-US" altLang="ko-KR" sz="1400" b="1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 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79B7A-082F-4A5A-B875-D89CD1C50E91}"/>
              </a:ext>
            </a:extLst>
          </p:cNvPr>
          <p:cNvSpPr txBox="1"/>
          <p:nvPr/>
        </p:nvSpPr>
        <p:spPr>
          <a:xfrm>
            <a:off x="8018472" y="3618057"/>
            <a:ext cx="1957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한가족요양병원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부산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79B7A-082F-4A5A-B875-D89CD1C50E91}"/>
              </a:ext>
            </a:extLst>
          </p:cNvPr>
          <p:cNvSpPr txBox="1"/>
          <p:nvPr/>
        </p:nvSpPr>
        <p:spPr>
          <a:xfrm>
            <a:off x="2141928" y="6294487"/>
            <a:ext cx="1818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진주 한일병원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경남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202" y="3915104"/>
            <a:ext cx="4503465" cy="228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칠각형 6">
            <a:extLst>
              <a:ext uri="{FF2B5EF4-FFF2-40B4-BE49-F238E27FC236}">
                <a16:creationId xmlns:a16="http://schemas.microsoft.com/office/drawing/2014/main" id="{06ABAE4D-EDA9-4236-887C-F301B745B5A9}"/>
              </a:ext>
            </a:extLst>
          </p:cNvPr>
          <p:cNvSpPr/>
          <p:nvPr/>
        </p:nvSpPr>
        <p:spPr>
          <a:xfrm>
            <a:off x="732801" y="1106358"/>
            <a:ext cx="426802" cy="418130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8" name="칠각형 7">
            <a:extLst>
              <a:ext uri="{FF2B5EF4-FFF2-40B4-BE49-F238E27FC236}">
                <a16:creationId xmlns:a16="http://schemas.microsoft.com/office/drawing/2014/main" id="{15C92218-A7B0-C5FD-A9F3-31A395A618F8}"/>
              </a:ext>
            </a:extLst>
          </p:cNvPr>
          <p:cNvSpPr/>
          <p:nvPr/>
        </p:nvSpPr>
        <p:spPr>
          <a:xfrm>
            <a:off x="6535333" y="1106358"/>
            <a:ext cx="426802" cy="418130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6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B69C60E-223D-DFE9-23C7-D8CF4AAF29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8734" y="3903618"/>
            <a:ext cx="4497064" cy="23488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911C71-0007-047A-86D4-611221660A7E}"/>
              </a:ext>
            </a:extLst>
          </p:cNvPr>
          <p:cNvSpPr txBox="1"/>
          <p:nvPr/>
        </p:nvSpPr>
        <p:spPr>
          <a:xfrm>
            <a:off x="7639361" y="6273500"/>
            <a:ext cx="2715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파인힐병원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울산광역시 울주군</a:t>
            </a:r>
          </a:p>
        </p:txBody>
      </p:sp>
      <p:sp>
        <p:nvSpPr>
          <p:cNvPr id="12" name="칠각형 11">
            <a:extLst>
              <a:ext uri="{FF2B5EF4-FFF2-40B4-BE49-F238E27FC236}">
                <a16:creationId xmlns:a16="http://schemas.microsoft.com/office/drawing/2014/main" id="{5514907B-9892-4620-6C1B-F03217B134C3}"/>
              </a:ext>
            </a:extLst>
          </p:cNvPr>
          <p:cNvSpPr/>
          <p:nvPr/>
        </p:nvSpPr>
        <p:spPr>
          <a:xfrm>
            <a:off x="6610305" y="3771945"/>
            <a:ext cx="426802" cy="418130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8</a:t>
            </a:r>
            <a:endParaRPr lang="ko-KR" altLang="en-US" dirty="0"/>
          </a:p>
        </p:txBody>
      </p:sp>
      <p:sp>
        <p:nvSpPr>
          <p:cNvPr id="13" name="칠각형 12">
            <a:extLst>
              <a:ext uri="{FF2B5EF4-FFF2-40B4-BE49-F238E27FC236}">
                <a16:creationId xmlns:a16="http://schemas.microsoft.com/office/drawing/2014/main" id="{9741735A-276C-67D1-050D-D095BA71EA48}"/>
              </a:ext>
            </a:extLst>
          </p:cNvPr>
          <p:cNvSpPr/>
          <p:nvPr/>
        </p:nvSpPr>
        <p:spPr>
          <a:xfrm>
            <a:off x="732801" y="3771945"/>
            <a:ext cx="426802" cy="418130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7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7C06CB2-A933-F8FB-B75E-F5E8399D3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F490C-C893-374B-C9D9-B1A6904E9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EB2D2AC-FB71-7603-9EDA-421663A3EA08}"/>
              </a:ext>
            </a:extLst>
          </p:cNvPr>
          <p:cNvSpPr/>
          <p:nvPr/>
        </p:nvSpPr>
        <p:spPr>
          <a:xfrm>
            <a:off x="381000" y="920203"/>
            <a:ext cx="11430000" cy="5703482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0FD490-2CC7-0B17-D958-3506FCAA0CF6}"/>
              </a:ext>
            </a:extLst>
          </p:cNvPr>
          <p:cNvSpPr txBox="1"/>
          <p:nvPr/>
        </p:nvSpPr>
        <p:spPr>
          <a:xfrm>
            <a:off x="481633" y="314019"/>
            <a:ext cx="6435634" cy="508635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리젠메디텍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-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지정 </a:t>
            </a:r>
            <a:r>
              <a:rPr lang="en-US" altLang="ko-KR" b="1" dirty="0">
                <a:solidFill>
                  <a:prstClr val="white"/>
                </a:solidFill>
                <a:latin typeface="맑은 고딕" panose="020B0503020000020004" pitchFamily="50" charset="-127"/>
                <a:cs typeface="Arial" pitchFamily="34" charset="0"/>
              </a:rPr>
              <a:t>Portfolio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D9400-7F5B-6F64-A5C3-5576A89D6F00}"/>
              </a:ext>
            </a:extLst>
          </p:cNvPr>
          <p:cNvSpPr txBox="1"/>
          <p:nvPr/>
        </p:nvSpPr>
        <p:spPr>
          <a:xfrm>
            <a:off x="2219269" y="3583652"/>
            <a:ext cx="2536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포항세명기독병원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경북 포항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12319-042B-946C-B96C-962ABDED27EA}"/>
              </a:ext>
            </a:extLst>
          </p:cNvPr>
          <p:cNvSpPr txBox="1"/>
          <p:nvPr/>
        </p:nvSpPr>
        <p:spPr>
          <a:xfrm>
            <a:off x="7885786" y="3586842"/>
            <a:ext cx="213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센텀파크요양병원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부산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75FFA1E-6047-4A75-AB02-80ABF06D4B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7855" y="1235463"/>
            <a:ext cx="4842932" cy="22670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0741978-7878-42D1-1047-6620B06D76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6909" y="1213843"/>
            <a:ext cx="4754878" cy="234889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EDE20FB-A5B6-697F-0C3C-6A06299EDA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1882" y="3955195"/>
            <a:ext cx="4754878" cy="21984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AD0EC1-610B-93A0-810F-6451B750E87C}"/>
              </a:ext>
            </a:extLst>
          </p:cNvPr>
          <p:cNvSpPr txBox="1"/>
          <p:nvPr/>
        </p:nvSpPr>
        <p:spPr>
          <a:xfrm>
            <a:off x="2346632" y="6234784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AK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정형외과의원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부산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2ABB73F-97A4-A399-358A-CFF881CE7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909" y="3968247"/>
            <a:ext cx="4754878" cy="2247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7CF880-7FC5-216D-1CF1-5D51ADF4938D}"/>
              </a:ext>
            </a:extLst>
          </p:cNvPr>
          <p:cNvSpPr txBox="1"/>
          <p:nvPr/>
        </p:nvSpPr>
        <p:spPr>
          <a:xfrm>
            <a:off x="7885786" y="6234784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헬로웰의원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서울시 강남구</a:t>
            </a:r>
          </a:p>
        </p:txBody>
      </p:sp>
      <p:sp>
        <p:nvSpPr>
          <p:cNvPr id="10" name="칠각형 9">
            <a:extLst>
              <a:ext uri="{FF2B5EF4-FFF2-40B4-BE49-F238E27FC236}">
                <a16:creationId xmlns:a16="http://schemas.microsoft.com/office/drawing/2014/main" id="{D2FACC91-9CDC-3CB3-C650-4CEB0DDA14BF}"/>
              </a:ext>
            </a:extLst>
          </p:cNvPr>
          <p:cNvSpPr/>
          <p:nvPr/>
        </p:nvSpPr>
        <p:spPr>
          <a:xfrm>
            <a:off x="6396903" y="3737540"/>
            <a:ext cx="577244" cy="498498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12</a:t>
            </a:r>
            <a:endParaRPr lang="ko-KR" altLang="en-US" dirty="0"/>
          </a:p>
        </p:txBody>
      </p:sp>
      <p:sp>
        <p:nvSpPr>
          <p:cNvPr id="15" name="칠각형 14">
            <a:extLst>
              <a:ext uri="{FF2B5EF4-FFF2-40B4-BE49-F238E27FC236}">
                <a16:creationId xmlns:a16="http://schemas.microsoft.com/office/drawing/2014/main" id="{ECFEF36F-A6AE-AA0E-6BFE-AD5FF847AC9F}"/>
              </a:ext>
            </a:extLst>
          </p:cNvPr>
          <p:cNvSpPr/>
          <p:nvPr/>
        </p:nvSpPr>
        <p:spPr>
          <a:xfrm>
            <a:off x="678480" y="3771945"/>
            <a:ext cx="577244" cy="418130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11</a:t>
            </a:r>
            <a:endParaRPr lang="ko-KR" altLang="en-US" dirty="0"/>
          </a:p>
        </p:txBody>
      </p:sp>
      <p:sp>
        <p:nvSpPr>
          <p:cNvPr id="16" name="칠각형 15">
            <a:extLst>
              <a:ext uri="{FF2B5EF4-FFF2-40B4-BE49-F238E27FC236}">
                <a16:creationId xmlns:a16="http://schemas.microsoft.com/office/drawing/2014/main" id="{0AAB279A-A9CC-969D-8DE0-2DC96EE5410F}"/>
              </a:ext>
            </a:extLst>
          </p:cNvPr>
          <p:cNvSpPr/>
          <p:nvPr/>
        </p:nvSpPr>
        <p:spPr>
          <a:xfrm>
            <a:off x="6396903" y="1086729"/>
            <a:ext cx="520363" cy="418130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10</a:t>
            </a:r>
            <a:endParaRPr lang="ko-KR" altLang="en-US" dirty="0"/>
          </a:p>
        </p:txBody>
      </p:sp>
      <p:sp>
        <p:nvSpPr>
          <p:cNvPr id="17" name="칠각형 16">
            <a:extLst>
              <a:ext uri="{FF2B5EF4-FFF2-40B4-BE49-F238E27FC236}">
                <a16:creationId xmlns:a16="http://schemas.microsoft.com/office/drawing/2014/main" id="{87587C08-97F0-373B-38DD-E0C59B43B916}"/>
              </a:ext>
            </a:extLst>
          </p:cNvPr>
          <p:cNvSpPr/>
          <p:nvPr/>
        </p:nvSpPr>
        <p:spPr>
          <a:xfrm>
            <a:off x="678481" y="1086729"/>
            <a:ext cx="426802" cy="418130"/>
          </a:xfrm>
          <a:prstGeom prst="heptagon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9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AF7D930-F361-7DCB-F72B-0CC158F0A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59497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63C8180-0452-D68E-796A-69B9F86371F0}"/>
              </a:ext>
            </a:extLst>
          </p:cNvPr>
          <p:cNvSpPr/>
          <p:nvPr/>
        </p:nvSpPr>
        <p:spPr>
          <a:xfrm>
            <a:off x="184057" y="1790930"/>
            <a:ext cx="11787809" cy="28644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7BEE4AAF-EFDB-48B6-6DB4-E09951F9531D}"/>
              </a:ext>
            </a:extLst>
          </p:cNvPr>
          <p:cNvSpPr txBox="1">
            <a:spLocks/>
          </p:cNvSpPr>
          <p:nvPr/>
        </p:nvSpPr>
        <p:spPr>
          <a:xfrm>
            <a:off x="2677864" y="3047006"/>
            <a:ext cx="6298164" cy="65851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dirty="0">
                <a:solidFill>
                  <a:schemeClr val="bg1"/>
                </a:solidFill>
              </a:rPr>
              <a:t>  </a:t>
            </a:r>
            <a:r>
              <a:rPr lang="ko-KR" altLang="en-US" sz="3100" b="1" dirty="0">
                <a:solidFill>
                  <a:schemeClr val="bg1"/>
                </a:solidFill>
              </a:rPr>
              <a:t>연구계획서 </a:t>
            </a:r>
            <a:r>
              <a:rPr lang="en-US" altLang="ko-KR" sz="3100" b="1" dirty="0">
                <a:solidFill>
                  <a:schemeClr val="bg1"/>
                </a:solidFill>
              </a:rPr>
              <a:t>&amp; </a:t>
            </a:r>
            <a:r>
              <a:rPr lang="ko-KR" altLang="en-US" sz="3100" b="1" dirty="0">
                <a:solidFill>
                  <a:schemeClr val="bg1"/>
                </a:solidFill>
              </a:rPr>
              <a:t>임상연구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A702FF7B-03A3-DF41-1D7A-D75CE7AAD23B}"/>
              </a:ext>
            </a:extLst>
          </p:cNvPr>
          <p:cNvSpPr txBox="1">
            <a:spLocks/>
          </p:cNvSpPr>
          <p:nvPr/>
        </p:nvSpPr>
        <p:spPr>
          <a:xfrm>
            <a:off x="2240632" y="2388492"/>
            <a:ext cx="7710736" cy="658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맑은 고딕" panose="020B0503020000020004" pitchFamily="50" charset="-127"/>
                <a:cs typeface="+mn-cs"/>
              </a:rPr>
              <a:t>첨단재생의료 실시기관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36996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E41F7-DF1D-39AD-1203-9909470D2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1BA58929-C18E-E144-5C60-EDD00E8DB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371" y="867631"/>
            <a:ext cx="4231907" cy="559682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8FD250C-E6E8-23A7-1E8C-9D047DDC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22" y="867631"/>
            <a:ext cx="4707150" cy="5650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67C8B9-1CF9-63A8-DF58-27936439C377}"/>
              </a:ext>
            </a:extLst>
          </p:cNvPr>
          <p:cNvSpPr txBox="1"/>
          <p:nvPr/>
        </p:nvSpPr>
        <p:spPr>
          <a:xfrm>
            <a:off x="372548" y="340339"/>
            <a:ext cx="672583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첨단재생의료 연구계획 적합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·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승인 현황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(26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년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1108C41-BD80-A821-A39A-CE451058E375}"/>
              </a:ext>
            </a:extLst>
          </p:cNvPr>
          <p:cNvSpPr/>
          <p:nvPr/>
        </p:nvSpPr>
        <p:spPr>
          <a:xfrm>
            <a:off x="1130721" y="2388240"/>
            <a:ext cx="4707150" cy="8554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7D65FAC-7476-A4F9-14A9-EE96DE4E6997}"/>
              </a:ext>
            </a:extLst>
          </p:cNvPr>
          <p:cNvSpPr/>
          <p:nvPr/>
        </p:nvSpPr>
        <p:spPr>
          <a:xfrm>
            <a:off x="6875777" y="4542492"/>
            <a:ext cx="4185501" cy="6265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1F77DE9-70F5-4856-EC98-77588F01C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0848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84350E68-0385-6773-EA66-6F815D11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02" y="998404"/>
            <a:ext cx="3941456" cy="551925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9E62D13-E5CA-CD4B-66FB-98C35E329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892" y="998405"/>
            <a:ext cx="3876621" cy="5519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E8C5B6-D328-F622-4750-95E077290E20}"/>
              </a:ext>
            </a:extLst>
          </p:cNvPr>
          <p:cNvSpPr txBox="1"/>
          <p:nvPr/>
        </p:nvSpPr>
        <p:spPr>
          <a:xfrm>
            <a:off x="372548" y="340339"/>
            <a:ext cx="6716409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ko-KR" altLang="en-US" sz="2400" b="1" dirty="0">
                <a:solidFill>
                  <a:schemeClr val="bg1"/>
                </a:solidFill>
              </a:rPr>
              <a:t>첨단재생의료 연구계획 적합</a:t>
            </a:r>
            <a:r>
              <a:rPr lang="en-US" altLang="ko-KR" sz="2400" b="1" dirty="0">
                <a:solidFill>
                  <a:schemeClr val="bg1"/>
                </a:solidFill>
              </a:rPr>
              <a:t>·</a:t>
            </a:r>
            <a:r>
              <a:rPr lang="ko-KR" altLang="en-US" sz="2400" b="1" dirty="0">
                <a:solidFill>
                  <a:schemeClr val="bg1"/>
                </a:solidFill>
              </a:rPr>
              <a:t>승인 현황</a:t>
            </a:r>
            <a:r>
              <a:rPr lang="en-US" altLang="ko-KR" sz="2400" b="1" dirty="0">
                <a:solidFill>
                  <a:prstClr val="white"/>
                </a:solidFill>
              </a:rPr>
              <a:t> (26</a:t>
            </a:r>
            <a:r>
              <a:rPr lang="ko-KR" altLang="en-US" sz="2400" b="1" dirty="0">
                <a:solidFill>
                  <a:prstClr val="white"/>
                </a:solidFill>
              </a:rPr>
              <a:t>년 </a:t>
            </a:r>
            <a:r>
              <a:rPr lang="en-US" altLang="ko-KR" sz="2400" b="1" dirty="0">
                <a:solidFill>
                  <a:prstClr val="white"/>
                </a:solidFill>
              </a:rPr>
              <a:t>3</a:t>
            </a:r>
            <a:r>
              <a:rPr lang="ko-KR" altLang="en-US" sz="2400" b="1" dirty="0">
                <a:solidFill>
                  <a:prstClr val="white"/>
                </a:solidFill>
              </a:rPr>
              <a:t>월</a:t>
            </a:r>
            <a:r>
              <a:rPr lang="en-US" altLang="ko-KR" sz="2400" b="1" dirty="0">
                <a:solidFill>
                  <a:prstClr val="white"/>
                </a:solidFill>
              </a:rPr>
              <a:t>)</a:t>
            </a:r>
            <a:r>
              <a:rPr lang="ko-KR" altLang="en-US" sz="2400" b="1" dirty="0">
                <a:solidFill>
                  <a:schemeClr val="bg1"/>
                </a:solidFill>
              </a:rPr>
              <a:t> 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26DE45D5-2096-1AF1-4A18-6F4D1B6F2054}"/>
              </a:ext>
            </a:extLst>
          </p:cNvPr>
          <p:cNvSpPr/>
          <p:nvPr/>
        </p:nvSpPr>
        <p:spPr>
          <a:xfrm>
            <a:off x="1600756" y="2465617"/>
            <a:ext cx="3876621" cy="5467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303A0C4-1CB4-995F-80F7-CAE4881CD775}"/>
              </a:ext>
            </a:extLst>
          </p:cNvPr>
          <p:cNvSpPr/>
          <p:nvPr/>
        </p:nvSpPr>
        <p:spPr>
          <a:xfrm>
            <a:off x="1600756" y="4400675"/>
            <a:ext cx="3915757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A0A7CCF7-AABC-B993-5021-E90EFE91CF33}"/>
              </a:ext>
            </a:extLst>
          </p:cNvPr>
          <p:cNvSpPr/>
          <p:nvPr/>
        </p:nvSpPr>
        <p:spPr>
          <a:xfrm>
            <a:off x="6319002" y="3564731"/>
            <a:ext cx="3941456" cy="56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929221F-72B0-65AA-3231-AFF1580EB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93587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4179A-7125-BC84-82C8-0E5C0E352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2F47F5E7-7FC2-8C3C-8F55-FB5A9E94C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643" y="1034278"/>
            <a:ext cx="3991024" cy="302124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DD384E0-7A56-8E39-11EE-31278414E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699" y="1034279"/>
            <a:ext cx="4055333" cy="543002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71EFFEC-8D37-6815-7E17-AD6CA8739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2" y="1006069"/>
            <a:ext cx="4016667" cy="54582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930707-EBEE-77C3-FA66-C36E8C219ECA}"/>
              </a:ext>
            </a:extLst>
          </p:cNvPr>
          <p:cNvSpPr txBox="1"/>
          <p:nvPr/>
        </p:nvSpPr>
        <p:spPr>
          <a:xfrm>
            <a:off x="372548" y="340339"/>
            <a:ext cx="665984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첨단재생의료 연구계획 적합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·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승인 현황</a:t>
            </a:r>
            <a:r>
              <a:rPr lang="en-US" altLang="ko-KR" sz="2400" b="1" dirty="0">
                <a:solidFill>
                  <a:prstClr val="white"/>
                </a:solidFill>
              </a:rPr>
              <a:t> (26</a:t>
            </a:r>
            <a:r>
              <a:rPr lang="ko-KR" altLang="en-US" sz="2400" b="1" dirty="0">
                <a:solidFill>
                  <a:prstClr val="white"/>
                </a:solidFill>
              </a:rPr>
              <a:t>년 </a:t>
            </a:r>
            <a:r>
              <a:rPr lang="en-US" altLang="ko-KR" sz="2400" b="1" dirty="0">
                <a:solidFill>
                  <a:prstClr val="white"/>
                </a:solidFill>
              </a:rPr>
              <a:t>3</a:t>
            </a:r>
            <a:r>
              <a:rPr lang="ko-KR" altLang="en-US" sz="2400" b="1" dirty="0">
                <a:solidFill>
                  <a:prstClr val="white"/>
                </a:solidFill>
              </a:rPr>
              <a:t>월</a:t>
            </a:r>
            <a:r>
              <a:rPr lang="en-US" altLang="ko-KR" sz="2400" b="1" dirty="0">
                <a:solidFill>
                  <a:prstClr val="white"/>
                </a:solidFill>
              </a:rPr>
              <a:t>)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F688448-6D85-54D5-78C6-597B6795C4D6}"/>
              </a:ext>
            </a:extLst>
          </p:cNvPr>
          <p:cNvSpPr/>
          <p:nvPr/>
        </p:nvSpPr>
        <p:spPr>
          <a:xfrm>
            <a:off x="76691" y="1638701"/>
            <a:ext cx="3946507" cy="6265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7724FBA-B717-70E3-AE35-DECDE0C8B3E5}"/>
              </a:ext>
            </a:extLst>
          </p:cNvPr>
          <p:cNvSpPr/>
          <p:nvPr/>
        </p:nvSpPr>
        <p:spPr>
          <a:xfrm>
            <a:off x="8119031" y="2998021"/>
            <a:ext cx="3991023" cy="515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C091EFB-7A0F-2536-600E-1F228C86A414}"/>
              </a:ext>
            </a:extLst>
          </p:cNvPr>
          <p:cNvSpPr/>
          <p:nvPr/>
        </p:nvSpPr>
        <p:spPr>
          <a:xfrm>
            <a:off x="4104200" y="3282215"/>
            <a:ext cx="3944671" cy="4812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28DF4DE-B090-94B5-5F83-839EFF720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79734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443" y="282204"/>
            <a:ext cx="711905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바이오 의약품 개발 </a:t>
            </a:r>
            <a:r>
              <a:rPr lang="en-US" altLang="ko-KR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History </a:t>
            </a:r>
            <a:r>
              <a:rPr lang="en-US" altLang="ko-K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lang="ko-KR" alt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첨단재생의료의</a:t>
            </a:r>
            <a:r>
              <a:rPr lang="en-US" altLang="ko-K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ko-KR" alt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서막</a:t>
            </a:r>
            <a:r>
              <a:rPr lang="en-US" altLang="ko-K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  <a:r>
              <a:rPr lang="ko-KR" alt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 </a:t>
            </a:r>
            <a:endParaRPr lang="en-US" altLang="ko-KR" sz="2000" b="1" dirty="0">
              <a:solidFill>
                <a:schemeClr val="accent6">
                  <a:lumMod val="20000"/>
                  <a:lumOff val="8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027FB05-2365-4417-92D2-30677362D2A1}"/>
              </a:ext>
            </a:extLst>
          </p:cNvPr>
          <p:cNvGrpSpPr/>
          <p:nvPr/>
        </p:nvGrpSpPr>
        <p:grpSpPr>
          <a:xfrm>
            <a:off x="490145" y="1078276"/>
            <a:ext cx="11517371" cy="5567740"/>
            <a:chOff x="1594510" y="1384300"/>
            <a:chExt cx="9311625" cy="5106187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AC249031-0026-4684-980F-0FFA0709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510" y="1384300"/>
              <a:ext cx="9311625" cy="172064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6F0355-BA63-4977-B300-F7B7A757D839}"/>
                </a:ext>
              </a:extLst>
            </p:cNvPr>
            <p:cNvSpPr txBox="1"/>
            <p:nvPr/>
          </p:nvSpPr>
          <p:spPr>
            <a:xfrm>
              <a:off x="2212558" y="1858167"/>
              <a:ext cx="516311" cy="28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1957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0B7135-D848-4EFE-9877-63B65F535D1D}"/>
                </a:ext>
              </a:extLst>
            </p:cNvPr>
            <p:cNvSpPr txBox="1"/>
            <p:nvPr/>
          </p:nvSpPr>
          <p:spPr>
            <a:xfrm>
              <a:off x="3415518" y="1858167"/>
              <a:ext cx="516311" cy="28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1967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845805-B3F1-4026-928F-9E24B7E5E8B5}"/>
                </a:ext>
              </a:extLst>
            </p:cNvPr>
            <p:cNvSpPr txBox="1"/>
            <p:nvPr/>
          </p:nvSpPr>
          <p:spPr>
            <a:xfrm>
              <a:off x="4611572" y="1858167"/>
              <a:ext cx="516311" cy="28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1973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4B8FA8-9873-4806-B359-9533A75A6A44}"/>
                </a:ext>
              </a:extLst>
            </p:cNvPr>
            <p:cNvSpPr txBox="1"/>
            <p:nvPr/>
          </p:nvSpPr>
          <p:spPr>
            <a:xfrm>
              <a:off x="5814530" y="1858167"/>
              <a:ext cx="516311" cy="28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1975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377FB1-DFCD-4C9E-9C68-D1B9F6644332}"/>
                </a:ext>
              </a:extLst>
            </p:cNvPr>
            <p:cNvSpPr txBox="1"/>
            <p:nvPr/>
          </p:nvSpPr>
          <p:spPr>
            <a:xfrm>
              <a:off x="7006620" y="1858167"/>
              <a:ext cx="516311" cy="28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1991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E503BE-393B-42D5-9FEF-013E701D4B2E}"/>
                </a:ext>
              </a:extLst>
            </p:cNvPr>
            <p:cNvSpPr txBox="1"/>
            <p:nvPr/>
          </p:nvSpPr>
          <p:spPr>
            <a:xfrm>
              <a:off x="8222554" y="1759375"/>
              <a:ext cx="516311" cy="479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1997</a:t>
              </a:r>
            </a:p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1998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B2C449-FF35-4647-A024-E5B8D4CC9F94}"/>
                </a:ext>
              </a:extLst>
            </p:cNvPr>
            <p:cNvSpPr txBox="1"/>
            <p:nvPr/>
          </p:nvSpPr>
          <p:spPr>
            <a:xfrm>
              <a:off x="9430848" y="1857981"/>
              <a:ext cx="516311" cy="28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2002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8D589D9E-C76C-43D3-B8F7-ACC14E4D9CE9}"/>
                </a:ext>
              </a:extLst>
            </p:cNvPr>
            <p:cNvSpPr/>
            <p:nvPr/>
          </p:nvSpPr>
          <p:spPr>
            <a:xfrm>
              <a:off x="3073874" y="2794470"/>
              <a:ext cx="1205872" cy="592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T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세포의 존재와 면역에서의 중요한 </a:t>
              </a:r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역할발견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6ABDFAE2-2063-4624-8960-C83EC24390FD}"/>
                </a:ext>
              </a:extLst>
            </p:cNvPr>
            <p:cNvSpPr/>
            <p:nvPr/>
          </p:nvSpPr>
          <p:spPr>
            <a:xfrm>
              <a:off x="4318615" y="2792682"/>
              <a:ext cx="1097595" cy="423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수지상세포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(DC)</a:t>
              </a:r>
            </a:p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발견</a:t>
              </a: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3FFAD737-3ADA-4F92-BF79-C72E49470CCA}"/>
                </a:ext>
              </a:extLst>
            </p:cNvPr>
            <p:cNvSpPr/>
            <p:nvPr/>
          </p:nvSpPr>
          <p:spPr>
            <a:xfrm>
              <a:off x="5551929" y="2794470"/>
              <a:ext cx="1009250" cy="423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NK</a:t>
              </a:r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세포발견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및 활동 관찰</a:t>
              </a: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6102C45-33B8-4263-867B-5802503D27C2}"/>
                </a:ext>
              </a:extLst>
            </p:cNvPr>
            <p:cNvSpPr/>
            <p:nvPr/>
          </p:nvSpPr>
          <p:spPr>
            <a:xfrm>
              <a:off x="6741992" y="2794469"/>
              <a:ext cx="1039445" cy="5927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전이성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신장암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치료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IL-2 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승인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(US FDA)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CF1DF442-D680-4AAF-BB04-717C05309FE0}"/>
                </a:ext>
              </a:extLst>
            </p:cNvPr>
            <p:cNvSpPr/>
            <p:nvPr/>
          </p:nvSpPr>
          <p:spPr>
            <a:xfrm>
              <a:off x="7737874" y="2781395"/>
              <a:ext cx="1509005" cy="762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항암치료제 </a:t>
              </a:r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리툭시맙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defTabSz="1882775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항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-CD20),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트라스투주맙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defTabSz="1882775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항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-Her2)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승인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defTabSz="1882775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(US FDA)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14E45179-069C-412A-8633-FAB4FA6B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01"/>
            <a:stretch/>
          </p:blipFill>
          <p:spPr>
            <a:xfrm>
              <a:off x="1594510" y="3810134"/>
              <a:ext cx="7542349" cy="17206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55ECDA-194D-47F5-869B-6E5388FDA915}"/>
                </a:ext>
              </a:extLst>
            </p:cNvPr>
            <p:cNvSpPr txBox="1"/>
            <p:nvPr/>
          </p:nvSpPr>
          <p:spPr>
            <a:xfrm>
              <a:off x="2212559" y="4284001"/>
              <a:ext cx="516311" cy="28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2009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80F9CE-66D9-463E-AB76-70BD92906DAA}"/>
                </a:ext>
              </a:extLst>
            </p:cNvPr>
            <p:cNvSpPr txBox="1"/>
            <p:nvPr/>
          </p:nvSpPr>
          <p:spPr>
            <a:xfrm>
              <a:off x="3415519" y="4284001"/>
              <a:ext cx="516311" cy="28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2010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0A9D1B-40D1-4A0A-A86C-DC6031041E18}"/>
                </a:ext>
              </a:extLst>
            </p:cNvPr>
            <p:cNvSpPr txBox="1"/>
            <p:nvPr/>
          </p:nvSpPr>
          <p:spPr>
            <a:xfrm>
              <a:off x="4611572" y="4185209"/>
              <a:ext cx="516311" cy="479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2011</a:t>
              </a:r>
            </a:p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2014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878321-D0D2-4356-9B72-305AD70074BA}"/>
                </a:ext>
              </a:extLst>
            </p:cNvPr>
            <p:cNvSpPr txBox="1"/>
            <p:nvPr/>
          </p:nvSpPr>
          <p:spPr>
            <a:xfrm>
              <a:off x="5814533" y="4284001"/>
              <a:ext cx="516311" cy="28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2016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34DE6B-881B-4F66-99F8-56F121C88A70}"/>
                </a:ext>
              </a:extLst>
            </p:cNvPr>
            <p:cNvSpPr txBox="1"/>
            <p:nvPr/>
          </p:nvSpPr>
          <p:spPr>
            <a:xfrm>
              <a:off x="7006622" y="4284001"/>
              <a:ext cx="516311" cy="28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2017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AF95A7-68D8-47FF-BA20-E27AA325B3C3}"/>
                </a:ext>
              </a:extLst>
            </p:cNvPr>
            <p:cNvSpPr txBox="1"/>
            <p:nvPr/>
          </p:nvSpPr>
          <p:spPr>
            <a:xfrm>
              <a:off x="8234222" y="4284001"/>
              <a:ext cx="516311" cy="282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2017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77886016-7DA7-428A-8825-A5C95FD53AC0}"/>
                </a:ext>
              </a:extLst>
            </p:cNvPr>
            <p:cNvSpPr/>
            <p:nvPr/>
          </p:nvSpPr>
          <p:spPr>
            <a:xfrm>
              <a:off x="9223838" y="2793819"/>
              <a:ext cx="951501" cy="592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438275" fontAlgn="base"/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휴미라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defTabSz="1438275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항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-TNF)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승인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defTabSz="1438275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(US FDA)</a:t>
              </a: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2CAE6BF5-80F7-42A8-9D0F-69F63AC8EBFE}"/>
                </a:ext>
              </a:extLst>
            </p:cNvPr>
            <p:cNvSpPr/>
            <p:nvPr/>
          </p:nvSpPr>
          <p:spPr>
            <a:xfrm>
              <a:off x="1845204" y="5219964"/>
              <a:ext cx="1266767" cy="1100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인유두종바이러스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백신개발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자궁경구암예방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서바릭스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가다실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가다실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9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260C2477-FEED-46A0-8561-40D7EC85AEB5}"/>
                </a:ext>
              </a:extLst>
            </p:cNvPr>
            <p:cNvSpPr/>
            <p:nvPr/>
          </p:nvSpPr>
          <p:spPr>
            <a:xfrm>
              <a:off x="3032056" y="5220305"/>
              <a:ext cx="1293458" cy="592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전립선 치료를 위한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DC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백신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Sipuleucel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-T)</a:t>
              </a:r>
            </a:p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승인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(US FDA)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784ADE5C-9E4D-4D28-B6B6-275CCC76330F}"/>
                </a:ext>
              </a:extLst>
            </p:cNvPr>
            <p:cNvSpPr/>
            <p:nvPr/>
          </p:nvSpPr>
          <p:spPr>
            <a:xfrm>
              <a:off x="4376783" y="5220307"/>
              <a:ext cx="999366" cy="762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면역항암제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항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-CTLA)</a:t>
              </a:r>
            </a:p>
            <a:p>
              <a:pPr algn="ctr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항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-PD-1) </a:t>
              </a:r>
            </a:p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승인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(USFDA)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E98AE967-2A95-4D87-8E36-43DEB5DF4EA4}"/>
                </a:ext>
              </a:extLst>
            </p:cNvPr>
            <p:cNvSpPr/>
            <p:nvPr/>
          </p:nvSpPr>
          <p:spPr>
            <a:xfrm>
              <a:off x="6524765" y="5220305"/>
              <a:ext cx="1428398" cy="762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B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세포림프종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/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기타 특정 </a:t>
              </a:r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림프종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 치료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CAR-T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세포 승인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(US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FDA)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D187F38D-88C4-4161-8AAD-57EA16E11DCD}"/>
                </a:ext>
              </a:extLst>
            </p:cNvPr>
            <p:cNvSpPr/>
            <p:nvPr/>
          </p:nvSpPr>
          <p:spPr>
            <a:xfrm>
              <a:off x="7819302" y="5214446"/>
              <a:ext cx="1332292" cy="762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희귀질환 치료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AAV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요법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Zolgensma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, Luxturna) 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승인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(US FDA)</a:t>
              </a:r>
              <a:endPara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94D52C22-3279-481D-B388-4F4AC4855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8" r="58339"/>
            <a:stretch/>
          </p:blipFill>
          <p:spPr>
            <a:xfrm>
              <a:off x="9032148" y="3811532"/>
              <a:ext cx="1208015" cy="172064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A6A224-A533-4B44-8EEE-D2ED1525D58E}"/>
                </a:ext>
              </a:extLst>
            </p:cNvPr>
            <p:cNvSpPr txBox="1"/>
            <p:nvPr/>
          </p:nvSpPr>
          <p:spPr>
            <a:xfrm>
              <a:off x="9378000" y="4192008"/>
              <a:ext cx="516311" cy="479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2023</a:t>
              </a:r>
            </a:p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2024</a:t>
              </a:r>
              <a:endPara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128EF1A1-9C49-465E-8797-9316E81C4343}"/>
                </a:ext>
              </a:extLst>
            </p:cNvPr>
            <p:cNvSpPr/>
            <p:nvPr/>
          </p:nvSpPr>
          <p:spPr>
            <a:xfrm>
              <a:off x="9038065" y="5220305"/>
              <a:ext cx="1455716" cy="1270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겸상적혈구병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 치료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CRISPR/CAS9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을 사용 줄기세포요법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카스게비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)</a:t>
              </a:r>
            </a:p>
            <a:p>
              <a:pPr algn="ctr" fontAlgn="base"/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종양침입림프구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(TIL) 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치료제승인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리필류셀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2ABAA49E-9B23-4F76-A7AD-8684ACDA8D5C}"/>
                </a:ext>
              </a:extLst>
            </p:cNvPr>
            <p:cNvSpPr/>
            <p:nvPr/>
          </p:nvSpPr>
          <p:spPr>
            <a:xfrm>
              <a:off x="1992627" y="2792682"/>
              <a:ext cx="963077" cy="423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암 면역 감시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가설</a:t>
              </a: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9AFD1A7B-651D-496F-954D-228CC80DBD3D}"/>
                </a:ext>
              </a:extLst>
            </p:cNvPr>
            <p:cNvSpPr/>
            <p:nvPr/>
          </p:nvSpPr>
          <p:spPr>
            <a:xfrm>
              <a:off x="5561807" y="5214446"/>
              <a:ext cx="999366" cy="592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면역항암제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  <a:p>
              <a:pPr algn="ctr" fontAlgn="base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항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-PD-L1) </a:t>
              </a:r>
            </a:p>
            <a:p>
              <a:pPr algn="ctr"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승인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rPr>
                <a:t>(USFDA)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38" name="AutoShape 16">
            <a:extLst>
              <a:ext uri="{FF2B5EF4-FFF2-40B4-BE49-F238E27FC236}">
                <a16:creationId xmlns:a16="http://schemas.microsoft.com/office/drawing/2014/main" id="{3DD1B0B7-404C-4D68-98C3-514245BC6255}"/>
              </a:ext>
            </a:extLst>
          </p:cNvPr>
          <p:cNvSpPr>
            <a:spLocks noChangeArrowheads="1"/>
          </p:cNvSpPr>
          <p:nvPr/>
        </p:nvSpPr>
        <p:spPr bwMode="blackGray">
          <a:xfrm rot="10806395" flipH="1" flipV="1">
            <a:off x="2943009" y="919016"/>
            <a:ext cx="4908418" cy="533232"/>
          </a:xfrm>
          <a:prstGeom prst="rightArrow">
            <a:avLst>
              <a:gd name="adj1" fmla="val 46509"/>
              <a:gd name="adj2" fmla="val 37621"/>
            </a:avLst>
          </a:prstGeom>
          <a:gradFill rotWithShape="1">
            <a:gsLst>
              <a:gs pos="0">
                <a:srgbClr val="3CC29F">
                  <a:gamma/>
                  <a:tint val="0"/>
                  <a:invGamma/>
                  <a:alpha val="0"/>
                </a:srgbClr>
              </a:gs>
              <a:gs pos="100000">
                <a:srgbClr val="3CC29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                                                           cytokine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AutoShape 16">
            <a:extLst>
              <a:ext uri="{FF2B5EF4-FFF2-40B4-BE49-F238E27FC236}">
                <a16:creationId xmlns:a16="http://schemas.microsoft.com/office/drawing/2014/main" id="{151F1758-DEB5-46D3-BBDC-DD5A93CD8B80}"/>
              </a:ext>
            </a:extLst>
          </p:cNvPr>
          <p:cNvSpPr>
            <a:spLocks noChangeArrowheads="1"/>
          </p:cNvSpPr>
          <p:nvPr/>
        </p:nvSpPr>
        <p:spPr bwMode="blackGray">
          <a:xfrm rot="10806395" flipH="1" flipV="1">
            <a:off x="8155827" y="863836"/>
            <a:ext cx="2524601" cy="533232"/>
          </a:xfrm>
          <a:prstGeom prst="rightArrow">
            <a:avLst>
              <a:gd name="adj1" fmla="val 46509"/>
              <a:gd name="adj2" fmla="val 37621"/>
            </a:avLst>
          </a:prstGeom>
          <a:gradFill rotWithShape="1">
            <a:gsLst>
              <a:gs pos="0">
                <a:srgbClr val="3CC29F">
                  <a:gamma/>
                  <a:tint val="0"/>
                  <a:invGamma/>
                  <a:alpha val="0"/>
                </a:srgbClr>
              </a:gs>
              <a:gs pos="100000">
                <a:srgbClr val="3CC29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kern="0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Antibody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AutoShape 16">
            <a:extLst>
              <a:ext uri="{FF2B5EF4-FFF2-40B4-BE49-F238E27FC236}">
                <a16:creationId xmlns:a16="http://schemas.microsoft.com/office/drawing/2014/main" id="{1C62F4B6-AA05-45A1-9DDF-3BD4C8AF5351}"/>
              </a:ext>
            </a:extLst>
          </p:cNvPr>
          <p:cNvSpPr>
            <a:spLocks noChangeArrowheads="1"/>
          </p:cNvSpPr>
          <p:nvPr/>
        </p:nvSpPr>
        <p:spPr bwMode="blackGray">
          <a:xfrm rot="10806395" flipH="1" flipV="1">
            <a:off x="938163" y="3550398"/>
            <a:ext cx="2615314" cy="533232"/>
          </a:xfrm>
          <a:prstGeom prst="rightArrow">
            <a:avLst>
              <a:gd name="adj1" fmla="val 46509"/>
              <a:gd name="adj2" fmla="val 37621"/>
            </a:avLst>
          </a:prstGeom>
          <a:gradFill rotWithShape="1">
            <a:gsLst>
              <a:gs pos="0">
                <a:srgbClr val="3CC29F">
                  <a:gamma/>
                  <a:tint val="0"/>
                  <a:invGamma/>
                  <a:alpha val="0"/>
                </a:srgbClr>
              </a:gs>
              <a:gs pos="100000">
                <a:srgbClr val="3CC29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         C</a:t>
            </a:r>
            <a:r>
              <a:rPr lang="en-US" altLang="ko-KR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ancer</a:t>
            </a:r>
            <a:r>
              <a:rPr lang="en-US" altLang="ko-KR" kern="0" dirty="0">
                <a:solidFill>
                  <a:srgbClr val="000000"/>
                </a:solidFill>
                <a:latin typeface="Arial" panose="020B0604020202020204" pitchFamily="34" charset="0"/>
              </a:rPr>
              <a:t> vaccine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AutoShape 16">
            <a:extLst>
              <a:ext uri="{FF2B5EF4-FFF2-40B4-BE49-F238E27FC236}">
                <a16:creationId xmlns:a16="http://schemas.microsoft.com/office/drawing/2014/main" id="{16774F59-4318-4D11-ABFC-FA601131B9C9}"/>
              </a:ext>
            </a:extLst>
          </p:cNvPr>
          <p:cNvSpPr>
            <a:spLocks noChangeArrowheads="1"/>
          </p:cNvSpPr>
          <p:nvPr/>
        </p:nvSpPr>
        <p:spPr bwMode="blackGray">
          <a:xfrm rot="10806395" flipH="1" flipV="1">
            <a:off x="3557908" y="3550749"/>
            <a:ext cx="2992416" cy="533232"/>
          </a:xfrm>
          <a:prstGeom prst="rightArrow">
            <a:avLst>
              <a:gd name="adj1" fmla="val 46509"/>
              <a:gd name="adj2" fmla="val 37621"/>
            </a:avLst>
          </a:prstGeom>
          <a:gradFill rotWithShape="1">
            <a:gsLst>
              <a:gs pos="0">
                <a:srgbClr val="3CC29F">
                  <a:gamma/>
                  <a:tint val="0"/>
                  <a:invGamma/>
                  <a:alpha val="0"/>
                </a:srgbClr>
              </a:gs>
              <a:gs pos="100000">
                <a:srgbClr val="3CC29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         Immune checkpoint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AutoShape 16">
            <a:extLst>
              <a:ext uri="{FF2B5EF4-FFF2-40B4-BE49-F238E27FC236}">
                <a16:creationId xmlns:a16="http://schemas.microsoft.com/office/drawing/2014/main" id="{EAB77DCC-1AFC-41AB-ACD6-08F2D55E688E}"/>
              </a:ext>
            </a:extLst>
          </p:cNvPr>
          <p:cNvSpPr>
            <a:spLocks noChangeArrowheads="1"/>
          </p:cNvSpPr>
          <p:nvPr/>
        </p:nvSpPr>
        <p:spPr bwMode="blackGray">
          <a:xfrm rot="10806395" flipH="1" flipV="1">
            <a:off x="7285754" y="3673666"/>
            <a:ext cx="3683604" cy="533232"/>
          </a:xfrm>
          <a:prstGeom prst="rightArrow">
            <a:avLst>
              <a:gd name="adj1" fmla="val 46509"/>
              <a:gd name="adj2" fmla="val 37621"/>
            </a:avLst>
          </a:prstGeom>
          <a:gradFill rotWithShape="1">
            <a:gsLst>
              <a:gs pos="0">
                <a:srgbClr val="3CC29F">
                  <a:gamma/>
                  <a:tint val="0"/>
                  <a:invGamma/>
                  <a:alpha val="0"/>
                </a:srgbClr>
              </a:gs>
              <a:gs pos="100000">
                <a:srgbClr val="3CC29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0" dirty="0">
                <a:solidFill>
                  <a:srgbClr val="000000"/>
                </a:solidFill>
                <a:latin typeface="Arial" panose="020B0604020202020204" pitchFamily="34" charset="0"/>
              </a:rPr>
              <a:t>               Stem cell therapy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AutoShape 16">
            <a:extLst>
              <a:ext uri="{FF2B5EF4-FFF2-40B4-BE49-F238E27FC236}">
                <a16:creationId xmlns:a16="http://schemas.microsoft.com/office/drawing/2014/main" id="{AB435337-00F2-4DD8-AC8F-FA50D7D3AFE3}"/>
              </a:ext>
            </a:extLst>
          </p:cNvPr>
          <p:cNvSpPr>
            <a:spLocks noChangeArrowheads="1"/>
          </p:cNvSpPr>
          <p:nvPr/>
        </p:nvSpPr>
        <p:spPr bwMode="blackGray">
          <a:xfrm rot="10806395" flipH="1" flipV="1">
            <a:off x="6223139" y="3327087"/>
            <a:ext cx="4740307" cy="533232"/>
          </a:xfrm>
          <a:prstGeom prst="rightArrow">
            <a:avLst>
              <a:gd name="adj1" fmla="val 46509"/>
              <a:gd name="adj2" fmla="val 37621"/>
            </a:avLst>
          </a:prstGeom>
          <a:gradFill rotWithShape="1">
            <a:gsLst>
              <a:gs pos="0">
                <a:srgbClr val="3CC29F">
                  <a:gamma/>
                  <a:tint val="0"/>
                  <a:invGamma/>
                  <a:alpha val="0"/>
                </a:srgbClr>
              </a:gs>
              <a:gs pos="100000">
                <a:srgbClr val="ED7D3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0" dirty="0">
                <a:solidFill>
                  <a:srgbClr val="000000"/>
                </a:solidFill>
                <a:latin typeface="Arial" panose="020B0604020202020204" pitchFamily="34" charset="0"/>
              </a:rPr>
              <a:t>               Immune cell therapy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FB630C4-AD15-52CC-9718-D96DD02F8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61796"/>
      </p:ext>
    </p:extLst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AEC55D-3F56-485D-2E3A-4016D53F4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4"/>
          <a:stretch>
            <a:fillRect/>
          </a:stretch>
        </p:blipFill>
        <p:spPr>
          <a:xfrm>
            <a:off x="565607" y="1392810"/>
            <a:ext cx="11060785" cy="4374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07120-C523-BAAC-B931-A70EBB2D89D5}"/>
              </a:ext>
            </a:extLst>
          </p:cNvPr>
          <p:cNvSpPr txBox="1"/>
          <p:nvPr/>
        </p:nvSpPr>
        <p:spPr>
          <a:xfrm>
            <a:off x="683633" y="500594"/>
            <a:ext cx="533523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사업별 지원규모 및 지원 대상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8764854-793D-044A-D232-91DA15B0313E}"/>
              </a:ext>
            </a:extLst>
          </p:cNvPr>
          <p:cNvSpPr/>
          <p:nvPr/>
        </p:nvSpPr>
        <p:spPr>
          <a:xfrm>
            <a:off x="2724346" y="3073138"/>
            <a:ext cx="5090475" cy="6881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0BA7C00-D0C8-B8C8-BB26-06B7DB6F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08273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3E1C0B-056B-9140-1F8F-5CC150905477}"/>
              </a:ext>
            </a:extLst>
          </p:cNvPr>
          <p:cNvSpPr txBox="1"/>
          <p:nvPr/>
        </p:nvSpPr>
        <p:spPr>
          <a:xfrm>
            <a:off x="372549" y="340338"/>
            <a:ext cx="533523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연구계획서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&amp;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임상연구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MOU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5E5061-A924-8342-E2F3-AC8FB4BD1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232" y="340337"/>
            <a:ext cx="3695522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 descr="의류, 벽, 사람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728E67-DC29-3A05-900E-C382908A3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t="25825" r="19614" b="-1"/>
          <a:stretch>
            <a:fillRect/>
          </a:stretch>
        </p:blipFill>
        <p:spPr>
          <a:xfrm>
            <a:off x="455459" y="1417076"/>
            <a:ext cx="5328239" cy="3597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서울온케어의원 로고">
            <a:extLst>
              <a:ext uri="{FF2B5EF4-FFF2-40B4-BE49-F238E27FC236}">
                <a16:creationId xmlns:a16="http://schemas.microsoft.com/office/drawing/2014/main" id="{7268BE17-4D9B-6C53-2C38-5C14B7ED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44" y="5145263"/>
            <a:ext cx="202882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 descr="의류, 텍스트, 실내, 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137BF9-F34F-BC14-80BA-E431A471F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t="23437" r="8284" b="2457"/>
          <a:stretch>
            <a:fillRect/>
          </a:stretch>
        </p:blipFill>
        <p:spPr>
          <a:xfrm>
            <a:off x="6332384" y="1412752"/>
            <a:ext cx="5404157" cy="3567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62458D7-12DF-F2C2-CEB2-ABE4F802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7" y="5111770"/>
            <a:ext cx="215265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282D36BC-EBE3-E1C5-EFC1-FAD69BD789DB}"/>
              </a:ext>
            </a:extLst>
          </p:cNvPr>
          <p:cNvSpPr/>
          <p:nvPr/>
        </p:nvSpPr>
        <p:spPr>
          <a:xfrm>
            <a:off x="1089217" y="5817871"/>
            <a:ext cx="4060722" cy="5056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연구 주제 </a:t>
            </a:r>
            <a:r>
              <a:rPr lang="en-US" altLang="ko-KR" b="1" dirty="0"/>
              <a:t>: NK </a:t>
            </a:r>
            <a:r>
              <a:rPr lang="ko-KR" altLang="en-US" b="1" dirty="0"/>
              <a:t>세포 </a:t>
            </a:r>
            <a:r>
              <a:rPr lang="en-US" altLang="ko-KR" b="1" dirty="0"/>
              <a:t>+ </a:t>
            </a:r>
            <a:r>
              <a:rPr lang="ko-KR" altLang="en-US" b="1" dirty="0"/>
              <a:t>췌장암 </a:t>
            </a:r>
            <a:r>
              <a:rPr lang="en-US" altLang="ko-KR" b="1" dirty="0"/>
              <a:t>(</a:t>
            </a:r>
            <a:r>
              <a:rPr lang="ko-KR" altLang="en-US" b="1" dirty="0" err="1"/>
              <a:t>중위험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60FFE846-97E6-EE7C-02B1-2DB7825895EC}"/>
              </a:ext>
            </a:extLst>
          </p:cNvPr>
          <p:cNvSpPr/>
          <p:nvPr/>
        </p:nvSpPr>
        <p:spPr>
          <a:xfrm>
            <a:off x="7148052" y="5817871"/>
            <a:ext cx="4060722" cy="50561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연구 주제 </a:t>
            </a:r>
            <a:r>
              <a:rPr lang="en-US" altLang="ko-KR" b="1" dirty="0"/>
              <a:t>: NK </a:t>
            </a:r>
            <a:r>
              <a:rPr lang="ko-KR" altLang="en-US" b="1" dirty="0"/>
              <a:t>세포 </a:t>
            </a:r>
            <a:r>
              <a:rPr lang="en-US" altLang="ko-KR" b="1" dirty="0"/>
              <a:t>+ </a:t>
            </a:r>
            <a:r>
              <a:rPr lang="ko-KR" altLang="en-US" b="1" dirty="0" err="1"/>
              <a:t>항노화</a:t>
            </a:r>
            <a:r>
              <a:rPr lang="ko-KR" altLang="en-US" b="1" dirty="0"/>
              <a:t> </a:t>
            </a:r>
            <a:r>
              <a:rPr lang="en-US" altLang="ko-KR" b="1" dirty="0"/>
              <a:t>(</a:t>
            </a:r>
            <a:r>
              <a:rPr lang="ko-KR" altLang="en-US" b="1" dirty="0" err="1"/>
              <a:t>저위험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5ADF49-ACFB-DBDE-2F8E-D9E0C5238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57188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의류, 사람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9C4F33-BBAB-217E-80AA-2B070718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85" y="927621"/>
            <a:ext cx="3961631" cy="5836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E45DDE-22B8-2F0C-4B1B-E2C3413C2F8E}"/>
              </a:ext>
            </a:extLst>
          </p:cNvPr>
          <p:cNvSpPr txBox="1"/>
          <p:nvPr/>
        </p:nvSpPr>
        <p:spPr>
          <a:xfrm>
            <a:off x="372549" y="340338"/>
            <a:ext cx="533523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연구계획서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&amp;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임상연구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MOU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5FB6B87-F13B-8F7F-631F-AD6FD3F1DEED}"/>
              </a:ext>
            </a:extLst>
          </p:cNvPr>
          <p:cNvSpPr/>
          <p:nvPr/>
        </p:nvSpPr>
        <p:spPr>
          <a:xfrm>
            <a:off x="5161598" y="5750351"/>
            <a:ext cx="6725603" cy="8898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연구 주제 </a:t>
            </a:r>
            <a:r>
              <a:rPr lang="en-US" altLang="ko-KR" b="1" dirty="0"/>
              <a:t>:</a:t>
            </a:r>
            <a:r>
              <a:rPr lang="ko-KR" altLang="en-US" kern="0" dirty="0">
                <a:latin typeface="맑은 고딕"/>
                <a:ea typeface="맑은 고딕"/>
              </a:rPr>
              <a:t> 자가 자연살해세포의 노쇠증후군에 대한 안전성 및 유효성</a:t>
            </a:r>
            <a:r>
              <a:rPr lang="en-US" altLang="ko-KR" kern="0" dirty="0">
                <a:latin typeface="맑은 고딕"/>
                <a:ea typeface="맑은 고딕"/>
              </a:rPr>
              <a:t>(</a:t>
            </a:r>
            <a:r>
              <a:rPr lang="ko-KR" altLang="en-US" kern="0" dirty="0">
                <a:latin typeface="맑은 고딕"/>
                <a:ea typeface="맑은 고딕"/>
              </a:rPr>
              <a:t>노쇠와 노화지표 연관성 확인 중심으로</a:t>
            </a:r>
            <a:r>
              <a:rPr lang="en-US" altLang="ko-KR" kern="0" dirty="0">
                <a:latin typeface="맑은 고딕"/>
                <a:ea typeface="맑은 고딕"/>
              </a:rPr>
              <a:t>) </a:t>
            </a:r>
            <a:endParaRPr lang="ko-KR" altLang="en-US" b="1" dirty="0"/>
          </a:p>
        </p:txBody>
      </p:sp>
      <p:pic>
        <p:nvPicPr>
          <p:cNvPr id="9" name="그림 8" descr="텍스트, 폰트, 로고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9EDE94-154E-0F7C-C967-5EFDD6431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167" y="649193"/>
            <a:ext cx="4925582" cy="3486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46598-6F46-8E32-D4BD-C891419863D6}"/>
              </a:ext>
            </a:extLst>
          </p:cNvPr>
          <p:cNvSpPr txBox="1"/>
          <p:nvPr/>
        </p:nvSpPr>
        <p:spPr>
          <a:xfrm>
            <a:off x="5630160" y="4273493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1C1C1C"/>
                </a:solidFill>
                <a:effectLst/>
                <a:latin typeface="-apple-system"/>
              </a:rPr>
              <a:t>세계적으로 주목받는 </a:t>
            </a:r>
            <a:r>
              <a:rPr lang="en-US" altLang="ko-KR" b="0" i="0" dirty="0">
                <a:solidFill>
                  <a:srgbClr val="1C1C1C"/>
                </a:solidFill>
                <a:effectLst/>
                <a:latin typeface="-apple-system"/>
              </a:rPr>
              <a:t>iPSC </a:t>
            </a:r>
            <a:r>
              <a:rPr lang="ko-KR" altLang="en-US" b="0" i="0" dirty="0">
                <a:solidFill>
                  <a:srgbClr val="1C1C1C"/>
                </a:solidFill>
                <a:effectLst/>
                <a:latin typeface="-apple-system"/>
              </a:rPr>
              <a:t>세포치료제 개발을 목표로 설립된 연구개발 기업이며</a:t>
            </a:r>
            <a:r>
              <a:rPr lang="en-US" altLang="ko-KR" b="0" i="0" dirty="0">
                <a:solidFill>
                  <a:srgbClr val="1C1C1C"/>
                </a:solidFill>
                <a:effectLst/>
                <a:latin typeface="-apple-system"/>
              </a:rPr>
              <a:t>, KAIST </a:t>
            </a:r>
            <a:r>
              <a:rPr lang="ko-KR" altLang="en-US" b="0" i="0" dirty="0">
                <a:solidFill>
                  <a:srgbClr val="1C1C1C"/>
                </a:solidFill>
                <a:effectLst/>
                <a:latin typeface="-apple-system"/>
              </a:rPr>
              <a:t>의 우수한 연구진과 해외 연구 </a:t>
            </a:r>
            <a:r>
              <a:rPr lang="ko-KR" altLang="en-US" b="0" i="0" dirty="0" err="1">
                <a:solidFill>
                  <a:srgbClr val="1C1C1C"/>
                </a:solidFill>
                <a:effectLst/>
                <a:latin typeface="-apple-system"/>
              </a:rPr>
              <a:t>권위자들과의</a:t>
            </a:r>
            <a:r>
              <a:rPr lang="ko-KR" altLang="en-US" b="0" i="0" dirty="0">
                <a:solidFill>
                  <a:srgbClr val="1C1C1C"/>
                </a:solidFill>
                <a:effectLst/>
                <a:latin typeface="-apple-system"/>
              </a:rPr>
              <a:t> 협업을 통하여 줄기세포 치료시장을 선도해 나갈 벤처기업입니다</a:t>
            </a:r>
            <a:r>
              <a:rPr lang="en-US" altLang="ko-KR" b="0" i="0" dirty="0">
                <a:solidFill>
                  <a:srgbClr val="1C1C1C"/>
                </a:solidFill>
                <a:effectLst/>
                <a:latin typeface="-apple-system"/>
              </a:rPr>
              <a:t>.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8A2E3BA-BCB9-C9DD-A2D7-C89101909357}"/>
              </a:ext>
            </a:extLst>
          </p:cNvPr>
          <p:cNvSpPr/>
          <p:nvPr/>
        </p:nvSpPr>
        <p:spPr>
          <a:xfrm>
            <a:off x="549349" y="973857"/>
            <a:ext cx="4074902" cy="7417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B1A6150-7BE4-9F30-0435-5EF6216B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64041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E01D665-7829-1247-F088-58B71D460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4" y="639034"/>
            <a:ext cx="6425510" cy="6036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A70C6D-F535-35F2-E2F2-DCB338068FC3}"/>
              </a:ext>
            </a:extLst>
          </p:cNvPr>
          <p:cNvSpPr txBox="1"/>
          <p:nvPr/>
        </p:nvSpPr>
        <p:spPr>
          <a:xfrm>
            <a:off x="208919" y="177369"/>
            <a:ext cx="533523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연구계획서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&amp;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임상연구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MOU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BFC926C-223A-85F0-2E65-0780DD3F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32" y="2204185"/>
            <a:ext cx="5260734" cy="3254842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E92D93B3-FB61-A7E3-0FC7-A823A5B81EB5}"/>
              </a:ext>
            </a:extLst>
          </p:cNvPr>
          <p:cNvSpPr/>
          <p:nvPr/>
        </p:nvSpPr>
        <p:spPr>
          <a:xfrm>
            <a:off x="125857" y="724645"/>
            <a:ext cx="5418293" cy="5495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9DE90-4AFF-379C-5DFB-4E337626F0C7}"/>
              </a:ext>
            </a:extLst>
          </p:cNvPr>
          <p:cNvSpPr txBox="1"/>
          <p:nvPr/>
        </p:nvSpPr>
        <p:spPr>
          <a:xfrm>
            <a:off x="8595361" y="5582652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2026</a:t>
            </a:r>
            <a:r>
              <a:rPr lang="ko-KR" altLang="en-US" dirty="0"/>
              <a:t>년 </a:t>
            </a:r>
            <a:r>
              <a:rPr lang="en-US" altLang="ko-KR" dirty="0"/>
              <a:t>3</a:t>
            </a:r>
            <a:r>
              <a:rPr lang="ko-KR" altLang="en-US" dirty="0"/>
              <a:t>월 </a:t>
            </a:r>
            <a:r>
              <a:rPr lang="en-US" altLang="ko-KR" dirty="0"/>
              <a:t>12</a:t>
            </a:r>
            <a:r>
              <a:rPr lang="ko-KR" altLang="en-US" dirty="0"/>
              <a:t>일 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F2D93FB-4EAB-3233-373D-187CCA605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26861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78FC67-1246-0390-B3ED-0E08322A12E8}"/>
              </a:ext>
            </a:extLst>
          </p:cNvPr>
          <p:cNvSpPr txBox="1"/>
          <p:nvPr/>
        </p:nvSpPr>
        <p:spPr>
          <a:xfrm>
            <a:off x="372548" y="340338"/>
            <a:ext cx="671164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연구계획서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&amp;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임상연구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MOU 26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년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월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31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일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C1DFA58-5DCF-BC0A-606B-6501F7A9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03" y="942764"/>
            <a:ext cx="5864297" cy="5411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FB374C-82BD-7B90-CFE3-F2BF9E8C1924}"/>
              </a:ext>
            </a:extLst>
          </p:cNvPr>
          <p:cNvSpPr txBox="1"/>
          <p:nvPr/>
        </p:nvSpPr>
        <p:spPr>
          <a:xfrm>
            <a:off x="793282" y="6495187"/>
            <a:ext cx="4144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/>
              <a:t>http://www.gndomin.com/news/articleView.html?idxno=470642</a:t>
            </a:r>
            <a:endParaRPr lang="ko-KR" altLang="en-US" sz="11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4A827D1-1746-4966-F51E-15F984765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130" y="1027600"/>
            <a:ext cx="5858652" cy="5490062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6CCC944A-1AF8-1028-A25F-68E815BB49F0}"/>
              </a:ext>
            </a:extLst>
          </p:cNvPr>
          <p:cNvSpPr/>
          <p:nvPr/>
        </p:nvSpPr>
        <p:spPr>
          <a:xfrm>
            <a:off x="6237800" y="2341689"/>
            <a:ext cx="5501354" cy="5495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622A028-06EE-3764-030A-2A26DCAFDBEE}"/>
              </a:ext>
            </a:extLst>
          </p:cNvPr>
          <p:cNvSpPr/>
          <p:nvPr/>
        </p:nvSpPr>
        <p:spPr>
          <a:xfrm>
            <a:off x="584183" y="5702912"/>
            <a:ext cx="3595931" cy="6515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590DC4E-89AB-5D60-5F6B-D034CBC82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8552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ADFC9A5-7774-6DBE-6E3B-1C893DC36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0" y="732154"/>
            <a:ext cx="10926700" cy="6020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4F0E0-0373-BEA5-7D7F-DEF3FF199EEF}"/>
              </a:ext>
            </a:extLst>
          </p:cNvPr>
          <p:cNvSpPr txBox="1"/>
          <p:nvPr/>
        </p:nvSpPr>
        <p:spPr>
          <a:xfrm>
            <a:off x="632650" y="222181"/>
            <a:ext cx="679070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2026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년 대한줄기세포 치료학회 춘계 심포지엄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3CA45-54F1-71A2-700A-8FD10035A1D7}"/>
              </a:ext>
            </a:extLst>
          </p:cNvPr>
          <p:cNvSpPr txBox="1"/>
          <p:nvPr/>
        </p:nvSpPr>
        <p:spPr>
          <a:xfrm>
            <a:off x="4511040" y="6061166"/>
            <a:ext cx="3555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hlinkClick r:id="rId3"/>
              </a:rPr>
              <a:t>www.regenmeditech.com</a:t>
            </a:r>
            <a:r>
              <a:rPr lang="en-US" altLang="ko-KR" sz="2400" b="1" dirty="0">
                <a:solidFill>
                  <a:schemeClr val="bg1"/>
                </a:solidFill>
              </a:rPr>
              <a:t> 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796BFD2-B576-3853-D3A7-0F23AC73A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44609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26" y="749211"/>
            <a:ext cx="4510477" cy="600677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754" y="2508994"/>
            <a:ext cx="6615960" cy="3989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739488-670F-48DE-B91D-72D5A5BAACE7}"/>
              </a:ext>
            </a:extLst>
          </p:cNvPr>
          <p:cNvSpPr txBox="1"/>
          <p:nvPr/>
        </p:nvSpPr>
        <p:spPr>
          <a:xfrm>
            <a:off x="5347078" y="749211"/>
            <a:ext cx="4494905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※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ko-KR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고압산소챔버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종류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▶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1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인용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▶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다인용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: 2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인용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인용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8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인용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11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인용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739488-670F-48DE-B91D-72D5A5BAACE7}"/>
              </a:ext>
            </a:extLst>
          </p:cNvPr>
          <p:cNvSpPr txBox="1"/>
          <p:nvPr/>
        </p:nvSpPr>
        <p:spPr>
          <a:xfrm>
            <a:off x="5412754" y="2100300"/>
            <a:ext cx="121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※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4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인용 </a:t>
            </a:r>
            <a:r>
              <a:rPr kumimoji="0" lang="ko-KR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챔버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0CF993-44F4-4DF8-AC69-3C36A3711C7B}"/>
              </a:ext>
            </a:extLst>
          </p:cNvPr>
          <p:cNvSpPr txBox="1"/>
          <p:nvPr/>
        </p:nvSpPr>
        <p:spPr>
          <a:xfrm>
            <a:off x="257025" y="189767"/>
            <a:ext cx="5251145" cy="466249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고압산소치료센터 도입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시너지 효과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FE82374-D9DB-4CD7-5811-3E021B089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059" y="744035"/>
            <a:ext cx="2108350" cy="165465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D8C6F74-C93D-85FE-F74C-6E1F126DC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013" y="2010096"/>
            <a:ext cx="2108350" cy="1652888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1D043F5-B8BD-E6A5-E7D1-4CAD62F76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5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0CF993-44F4-4DF8-AC69-3C36A3711C7B}"/>
              </a:ext>
            </a:extLst>
          </p:cNvPr>
          <p:cNvSpPr txBox="1"/>
          <p:nvPr/>
        </p:nvSpPr>
        <p:spPr>
          <a:xfrm>
            <a:off x="257025" y="189767"/>
            <a:ext cx="5251145" cy="466249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고압산소치료센터 도입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시너지 효과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37" y="966883"/>
            <a:ext cx="8848617" cy="539037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1" y="743075"/>
            <a:ext cx="2884714" cy="5660692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202595" y="1402172"/>
            <a:ext cx="8691034" cy="3158942"/>
          </a:xfrm>
          <a:prstGeom prst="roundRect">
            <a:avLst>
              <a:gd name="adj" fmla="val 5520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2745D93-4634-1256-2E8A-0E0D87024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575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005C9-E49E-ECE2-BA94-6957C5694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A3BAE1-4193-A739-7E93-FD9121A91142}"/>
              </a:ext>
            </a:extLst>
          </p:cNvPr>
          <p:cNvSpPr txBox="1"/>
          <p:nvPr/>
        </p:nvSpPr>
        <p:spPr>
          <a:xfrm>
            <a:off x="257025" y="189767"/>
            <a:ext cx="5251145" cy="466249"/>
          </a:xfrm>
          <a:prstGeom prst="roundRect">
            <a:avLst>
              <a:gd name="adj" fmla="val 47908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고압산소치료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줄기세포와 고압산소치료 논문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)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0BD5E74-9940-B30B-6261-7D79F696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" y="930794"/>
            <a:ext cx="5852603" cy="4996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825F19-1C2D-AA7A-2657-28B01E0ACAE3}"/>
              </a:ext>
            </a:extLst>
          </p:cNvPr>
          <p:cNvSpPr txBox="1"/>
          <p:nvPr/>
        </p:nvSpPr>
        <p:spPr>
          <a:xfrm>
            <a:off x="863927" y="2276954"/>
            <a:ext cx="26283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+mn-cs"/>
              </a:rPr>
              <a:t>심혈관계에서 줄기세포의 조절과 기능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+mn-cs"/>
              </a:rPr>
              <a:t> 고압산소에 의한 줄기세포 동원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5638F4B-D3D2-62D7-C69D-76B955924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168" y="1423677"/>
            <a:ext cx="5414594" cy="4624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EAD32DD-1FEE-C3A5-26A6-15DD834C7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903" y="2463538"/>
            <a:ext cx="4984400" cy="4128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94EA38-25A4-0598-0F4C-BB6D21BAC3FB}"/>
              </a:ext>
            </a:extLst>
          </p:cNvPr>
          <p:cNvSpPr txBox="1"/>
          <p:nvPr/>
        </p:nvSpPr>
        <p:spPr>
          <a:xfrm>
            <a:off x="8311026" y="3321276"/>
            <a:ext cx="32581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청소년 줄기세포의 고압산소 치료 </a:t>
            </a:r>
            <a:r>
              <a:rPr kumimoji="0" lang="ko-KR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출혈성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방광염 </a:t>
            </a:r>
            <a:endParaRPr kumimoji="0" lang="en-US" altLang="ko-KR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이식 수혜자 및 </a:t>
            </a: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BK </a:t>
            </a: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바이러스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ABC70-8738-2094-6A59-9DA40A236DDF}"/>
              </a:ext>
            </a:extLst>
          </p:cNvPr>
          <p:cNvSpPr txBox="1"/>
          <p:nvPr/>
        </p:nvSpPr>
        <p:spPr>
          <a:xfrm>
            <a:off x="3899724" y="2998111"/>
            <a:ext cx="3216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+mn-cs"/>
              </a:rPr>
              <a:t>고압산소치료는 </a:t>
            </a:r>
            <a:r>
              <a:rPr kumimoji="0" lang="ko-KR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+mn-cs"/>
              </a:rPr>
              <a:t>텔로미어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+mn-cs"/>
              </a:rPr>
              <a:t> 길이를 늘리고 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uLnTx/>
              <a:uFillTx/>
              <a:latin typeface="Arial"/>
              <a:cs typeface="+mn-cs"/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+mn-cs"/>
              </a:rPr>
              <a:t>노화세포를감소시킵니다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+mn-cs"/>
              </a:rPr>
              <a:t>. </a:t>
            </a: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+mn-cs"/>
              </a:rPr>
              <a:t>분리된 혈액 세포의 면역 노화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+mn-cs"/>
              </a:rPr>
              <a:t>: </a:t>
            </a: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+mn-cs"/>
              </a:rPr>
              <a:t>전향적 연구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FC7518A-A004-FB10-4CB5-D368C5B80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395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6">
            <a:extLst>
              <a:ext uri="{FF2B5EF4-FFF2-40B4-BE49-F238E27FC236}">
                <a16:creationId xmlns:a16="http://schemas.microsoft.com/office/drawing/2014/main" id="{6D1A184D-9CF2-4892-9708-3FA9D5A88515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550" y="340338"/>
            <a:ext cx="478093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왜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?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첨단재생의료실시기관인가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?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817E2ECC-1D52-421D-9F23-B73B230847E7}"/>
              </a:ext>
            </a:extLst>
          </p:cNvPr>
          <p:cNvGrpSpPr/>
          <p:nvPr/>
        </p:nvGrpSpPr>
        <p:grpSpPr>
          <a:xfrm>
            <a:off x="372550" y="1054506"/>
            <a:ext cx="6474837" cy="1432871"/>
            <a:chOff x="5699626" y="2575398"/>
            <a:chExt cx="5268676" cy="1432871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EF024045-B298-4962-9312-D0F2ECA5F537}"/>
                </a:ext>
              </a:extLst>
            </p:cNvPr>
            <p:cNvGrpSpPr/>
            <p:nvPr/>
          </p:nvGrpSpPr>
          <p:grpSpPr>
            <a:xfrm>
              <a:off x="6072301" y="2630866"/>
              <a:ext cx="4896001" cy="1377403"/>
              <a:chOff x="6382042" y="1666120"/>
              <a:chExt cx="4896001" cy="137740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382042" y="2304859"/>
                <a:ext cx="450769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병원홍보 및 브랜드 이미지 제고</a:t>
                </a:r>
                <a:endPara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endParaRPr>
              </a:p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50" charset="-127"/>
                    <a:cs typeface="+mn-cs"/>
                  </a:rPr>
                  <a:t>다양한 환자 증가에 따른 선제적 의료 기술 확보</a:t>
                </a:r>
              </a:p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431659" y="1666120"/>
                <a:ext cx="4846384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미래핵심</a:t>
                </a:r>
                <a:r>
                  <a:rPr kumimoji="0" lang="ko-KR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 신의료기술인 첨단재생의료</a:t>
                </a:r>
                <a:endPara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endParaRPr>
              </a:p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분야에서 경쟁력 우위 선점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699626" y="2575398"/>
              <a:ext cx="523738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1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6" name="Group 16">
            <a:extLst>
              <a:ext uri="{FF2B5EF4-FFF2-40B4-BE49-F238E27FC236}">
                <a16:creationId xmlns:a16="http://schemas.microsoft.com/office/drawing/2014/main" id="{20EFF719-BE80-4294-AE80-D8BDD4A6F51E}"/>
              </a:ext>
            </a:extLst>
          </p:cNvPr>
          <p:cNvGrpSpPr/>
          <p:nvPr/>
        </p:nvGrpSpPr>
        <p:grpSpPr>
          <a:xfrm>
            <a:off x="394636" y="2251381"/>
            <a:ext cx="6223658" cy="945744"/>
            <a:chOff x="5717568" y="2565105"/>
            <a:chExt cx="5183005" cy="945744"/>
          </a:xfrm>
        </p:grpSpPr>
        <p:grpSp>
          <p:nvGrpSpPr>
            <p:cNvPr id="10" name="Group 17">
              <a:extLst>
                <a:ext uri="{FF2B5EF4-FFF2-40B4-BE49-F238E27FC236}">
                  <a16:creationId xmlns:a16="http://schemas.microsoft.com/office/drawing/2014/main" id="{A3F0793B-F456-4372-9968-14B1B4CC92FE}"/>
                </a:ext>
              </a:extLst>
            </p:cNvPr>
            <p:cNvGrpSpPr/>
            <p:nvPr/>
          </p:nvGrpSpPr>
          <p:grpSpPr>
            <a:xfrm>
              <a:off x="6074451" y="2622399"/>
              <a:ext cx="4826122" cy="888450"/>
              <a:chOff x="6384192" y="1657653"/>
              <a:chExt cx="4826122" cy="88845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13A8D8-E9F3-4462-B979-57705D4707CC}"/>
                  </a:ext>
                </a:extLst>
              </p:cNvPr>
              <p:cNvSpPr txBox="1"/>
              <p:nvPr/>
            </p:nvSpPr>
            <p:spPr>
              <a:xfrm>
                <a:off x="6384192" y="2022883"/>
                <a:ext cx="45076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고위험군 환자 치료 성과 개선</a:t>
                </a:r>
                <a:endPara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endParaRPr>
              </a:p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지역 최고 수준의 특화 병원으로 자리매김</a:t>
                </a:r>
                <a:endPara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9C4717-4026-4D05-A2CF-7DD355C79381}"/>
                  </a:ext>
                </a:extLst>
              </p:cNvPr>
              <p:cNvSpPr txBox="1"/>
              <p:nvPr/>
            </p:nvSpPr>
            <p:spPr>
              <a:xfrm>
                <a:off x="6401074" y="1657653"/>
                <a:ext cx="4809240" cy="369332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희귀난치성질환자에 대한 치료 기회 확대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5D30CB-5C36-4D09-BC90-0B224EA2A980}"/>
                </a:ext>
              </a:extLst>
            </p:cNvPr>
            <p:cNvSpPr txBox="1"/>
            <p:nvPr/>
          </p:nvSpPr>
          <p:spPr>
            <a:xfrm>
              <a:off x="5717568" y="2565105"/>
              <a:ext cx="523738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2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A330DD4A-E38C-4DEB-842A-F3D9EB8A1A1F}"/>
              </a:ext>
            </a:extLst>
          </p:cNvPr>
          <p:cNvGrpSpPr/>
          <p:nvPr/>
        </p:nvGrpSpPr>
        <p:grpSpPr>
          <a:xfrm>
            <a:off x="408253" y="3242716"/>
            <a:ext cx="6234426" cy="461665"/>
            <a:chOff x="-17240" y="2433939"/>
            <a:chExt cx="5191971" cy="46166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BCC90C-5ED3-4576-A6C7-91E71BFA86A8}"/>
                </a:ext>
              </a:extLst>
            </p:cNvPr>
            <p:cNvSpPr txBox="1"/>
            <p:nvPr/>
          </p:nvSpPr>
          <p:spPr>
            <a:xfrm>
              <a:off x="365491" y="2490702"/>
              <a:ext cx="4809240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첨단재생의료 </a:t>
              </a:r>
              <a:r>
                <a:rPr kumimoji="0" lang="ko-KR" alt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임상연구비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(R&amp;D) </a:t>
              </a:r>
              <a:r>
                <a: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확보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09F70C-1B48-4DCA-932F-E9F78CD2448A}"/>
                </a:ext>
              </a:extLst>
            </p:cNvPr>
            <p:cNvSpPr txBox="1"/>
            <p:nvPr/>
          </p:nvSpPr>
          <p:spPr>
            <a:xfrm>
              <a:off x="-17240" y="2433939"/>
              <a:ext cx="486594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3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13" name="Group 21">
            <a:extLst>
              <a:ext uri="{FF2B5EF4-FFF2-40B4-BE49-F238E27FC236}">
                <a16:creationId xmlns:a16="http://schemas.microsoft.com/office/drawing/2014/main" id="{A330DD4A-E38C-4DEB-842A-F3D9EB8A1A1F}"/>
              </a:ext>
            </a:extLst>
          </p:cNvPr>
          <p:cNvGrpSpPr/>
          <p:nvPr/>
        </p:nvGrpSpPr>
        <p:grpSpPr>
          <a:xfrm>
            <a:off x="399378" y="4085641"/>
            <a:ext cx="6260347" cy="461665"/>
            <a:chOff x="-22156" y="2560985"/>
            <a:chExt cx="5213560" cy="46166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BCC90C-5ED3-4576-A6C7-91E71BFA86A8}"/>
                </a:ext>
              </a:extLst>
            </p:cNvPr>
            <p:cNvSpPr txBox="1"/>
            <p:nvPr/>
          </p:nvSpPr>
          <p:spPr>
            <a:xfrm>
              <a:off x="382164" y="2604168"/>
              <a:ext cx="4809240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환자 유치 및 수익 증대 효과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09F70C-1B48-4DCA-932F-E9F78CD2448A}"/>
                </a:ext>
              </a:extLst>
            </p:cNvPr>
            <p:cNvSpPr txBox="1"/>
            <p:nvPr/>
          </p:nvSpPr>
          <p:spPr>
            <a:xfrm>
              <a:off x="-22156" y="2560985"/>
              <a:ext cx="486594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4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20EFF719-BE80-4294-AE80-D8BDD4A6F51E}"/>
              </a:ext>
            </a:extLst>
          </p:cNvPr>
          <p:cNvGrpSpPr/>
          <p:nvPr/>
        </p:nvGrpSpPr>
        <p:grpSpPr>
          <a:xfrm>
            <a:off x="372550" y="4911993"/>
            <a:ext cx="6227256" cy="785005"/>
            <a:chOff x="25704" y="2621055"/>
            <a:chExt cx="5186002" cy="785005"/>
          </a:xfrm>
        </p:grpSpPr>
        <p:grpSp>
          <p:nvGrpSpPr>
            <p:cNvPr id="15" name="Group 17">
              <a:extLst>
                <a:ext uri="{FF2B5EF4-FFF2-40B4-BE49-F238E27FC236}">
                  <a16:creationId xmlns:a16="http://schemas.microsoft.com/office/drawing/2014/main" id="{A3F0793B-F456-4372-9968-14B1B4CC92FE}"/>
                </a:ext>
              </a:extLst>
            </p:cNvPr>
            <p:cNvGrpSpPr/>
            <p:nvPr/>
          </p:nvGrpSpPr>
          <p:grpSpPr>
            <a:xfrm>
              <a:off x="392158" y="2686816"/>
              <a:ext cx="4819548" cy="719244"/>
              <a:chOff x="701899" y="1722070"/>
              <a:chExt cx="4819548" cy="719244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113A8D8-E9F3-4462-B979-57705D4707CC}"/>
                  </a:ext>
                </a:extLst>
              </p:cNvPr>
              <p:cNvSpPr txBox="1"/>
              <p:nvPr/>
            </p:nvSpPr>
            <p:spPr>
              <a:xfrm>
                <a:off x="701899" y="2133537"/>
                <a:ext cx="45076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제약회사</a:t>
                </a: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, </a:t>
                </a: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연구기관</a:t>
                </a: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, </a:t>
                </a: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대학 등과의 치료제 개발 가능</a:t>
                </a:r>
                <a:endPara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39C4717-4026-4D05-A2CF-7DD355C79381}"/>
                  </a:ext>
                </a:extLst>
              </p:cNvPr>
              <p:cNvSpPr txBox="1"/>
              <p:nvPr/>
            </p:nvSpPr>
            <p:spPr>
              <a:xfrm>
                <a:off x="712207" y="1722070"/>
                <a:ext cx="4809240" cy="369332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rPr>
                  <a:t>다양한 협력 기회 창출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75D30CB-5C36-4D09-BC90-0B224EA2A980}"/>
                </a:ext>
              </a:extLst>
            </p:cNvPr>
            <p:cNvSpPr txBox="1"/>
            <p:nvPr/>
          </p:nvSpPr>
          <p:spPr>
            <a:xfrm>
              <a:off x="25704" y="2621055"/>
              <a:ext cx="523738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5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2867" y="973830"/>
            <a:ext cx="5506299" cy="5730659"/>
          </a:xfrm>
          <a:prstGeom prst="rect">
            <a:avLst/>
          </a:prstGeom>
        </p:spPr>
      </p:pic>
      <p:cxnSp>
        <p:nvCxnSpPr>
          <p:cNvPr id="11" name="직선 연결선 10"/>
          <p:cNvCxnSpPr>
            <a:cxnSpLocks/>
            <a:stCxn id="4" idx="0"/>
            <a:endCxn id="4" idx="2"/>
          </p:cNvCxnSpPr>
          <p:nvPr/>
        </p:nvCxnSpPr>
        <p:spPr>
          <a:xfrm>
            <a:off x="8756017" y="973830"/>
            <a:ext cx="0" cy="573065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6">
            <a:extLst>
              <a:ext uri="{FF2B5EF4-FFF2-40B4-BE49-F238E27FC236}">
                <a16:creationId xmlns:a16="http://schemas.microsoft.com/office/drawing/2014/main" id="{20EFF719-BE80-4294-AE80-D8BDD4A6F51E}"/>
              </a:ext>
            </a:extLst>
          </p:cNvPr>
          <p:cNvGrpSpPr/>
          <p:nvPr/>
        </p:nvGrpSpPr>
        <p:grpSpPr>
          <a:xfrm>
            <a:off x="570052" y="5745447"/>
            <a:ext cx="4604340" cy="523220"/>
            <a:chOff x="25704" y="2621055"/>
            <a:chExt cx="5186002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9C4717-4026-4D05-A2CF-7DD355C79381}"/>
                </a:ext>
              </a:extLst>
            </p:cNvPr>
            <p:cNvSpPr txBox="1"/>
            <p:nvPr/>
          </p:nvSpPr>
          <p:spPr>
            <a:xfrm>
              <a:off x="402466" y="2686816"/>
              <a:ext cx="4809240" cy="4001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의료기관 매출 창출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, </a:t>
              </a:r>
              <a:r>
                <a:rPr kumimoji="0" lang="ko-KR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브랜드 </a:t>
              </a:r>
              <a:r>
                <a:rPr lang="en-US" altLang="ko-KR" sz="2000" b="1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UP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5D30CB-5C36-4D09-BC90-0B224EA2A980}"/>
                </a:ext>
              </a:extLst>
            </p:cNvPr>
            <p:cNvSpPr txBox="1"/>
            <p:nvPr/>
          </p:nvSpPr>
          <p:spPr>
            <a:xfrm>
              <a:off x="25704" y="2621055"/>
              <a:ext cx="523739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☞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113A8D8-E9F3-4462-B979-57705D4707CC}"/>
              </a:ext>
            </a:extLst>
          </p:cNvPr>
          <p:cNvSpPr txBox="1"/>
          <p:nvPr/>
        </p:nvSpPr>
        <p:spPr>
          <a:xfrm>
            <a:off x="795779" y="3707956"/>
            <a:ext cx="5412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위험도에 따른 임상연구비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3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억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5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억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10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억 지원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13A8D8-E9F3-4462-B979-57705D4707CC}"/>
              </a:ext>
            </a:extLst>
          </p:cNvPr>
          <p:cNvSpPr txBox="1"/>
          <p:nvPr/>
        </p:nvSpPr>
        <p:spPr>
          <a:xfrm>
            <a:off x="802550" y="4495531"/>
            <a:ext cx="5412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기존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치료법으로 효과를 보기 어려운 환자들 첨단재생의료 치료기회 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새로운 </a:t>
            </a:r>
            <a:r>
              <a:rPr lang="ko-KR" altLang="en-US" sz="12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환자층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유입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병원 의료서비스 수익 증대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A87ED91-688E-0A98-8836-3917D407D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166" y="314555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16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443" y="282204"/>
            <a:ext cx="446475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정의 및 분야  </a:t>
            </a:r>
            <a:endParaRPr lang="en-US" altLang="ko-KR" sz="2400" b="1" dirty="0">
              <a:solidFill>
                <a:schemeClr val="accent6">
                  <a:lumMod val="20000"/>
                  <a:lumOff val="8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9" r="2737" b="2175"/>
          <a:stretch/>
        </p:blipFill>
        <p:spPr>
          <a:xfrm>
            <a:off x="477759" y="910273"/>
            <a:ext cx="11236481" cy="540631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8B74E9B-E959-68D4-40E3-774BDADCA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06856"/>
      </p:ext>
    </p:extLst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567374" y="489187"/>
            <a:ext cx="867344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4400" b="1" dirty="0" err="1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리젠메디텍</a:t>
            </a:r>
            <a:r>
              <a:rPr lang="ko-KR" altLang="en-US" sz="3600" b="1" dirty="0" err="1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과</a:t>
            </a:r>
            <a:r>
              <a:rPr lang="ko-KR" altLang="en-US" sz="3600" b="1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함께해야 할 </a:t>
            </a:r>
            <a:r>
              <a:rPr lang="en-US" altLang="ko-KR" sz="4800" b="1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5</a:t>
            </a:r>
            <a:r>
              <a:rPr lang="ko-KR" altLang="en-US" sz="3600" b="1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가지 이유</a:t>
            </a:r>
            <a:r>
              <a:rPr lang="en-US" altLang="ko-KR" sz="3600" b="1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!</a:t>
            </a:r>
            <a:endParaRPr lang="ko-KR" altLang="en-US" sz="3600" b="1" dirty="0">
              <a:solidFill>
                <a:schemeClr val="bg1">
                  <a:lumMod val="9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9057417B-0C81-4DED-A753-2A1EBD9EB5A6}"/>
              </a:ext>
            </a:extLst>
          </p:cNvPr>
          <p:cNvGrpSpPr/>
          <p:nvPr/>
        </p:nvGrpSpPr>
        <p:grpSpPr>
          <a:xfrm>
            <a:off x="5142012" y="1912767"/>
            <a:ext cx="6919479" cy="498435"/>
            <a:chOff x="4367029" y="2051242"/>
            <a:chExt cx="6919479" cy="585216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E4AC6EFF-A9C3-4CD6-8DD9-E23DB4D3C0FA}"/>
                </a:ext>
              </a:extLst>
            </p:cNvPr>
            <p:cNvSpPr/>
            <p:nvPr/>
          </p:nvSpPr>
          <p:spPr>
            <a:xfrm>
              <a:off x="4780729" y="2051242"/>
              <a:ext cx="6391247" cy="58521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" name="Arrow: Pentagon 1">
              <a:extLst>
                <a:ext uri="{FF2B5EF4-FFF2-40B4-BE49-F238E27FC236}">
                  <a16:creationId xmlns:a16="http://schemas.microsoft.com/office/drawing/2014/main" id="{C887B8B6-9F10-4776-B189-047B2EB09574}"/>
                </a:ext>
              </a:extLst>
            </p:cNvPr>
            <p:cNvSpPr/>
            <p:nvPr/>
          </p:nvSpPr>
          <p:spPr>
            <a:xfrm>
              <a:off x="4367032" y="2119277"/>
              <a:ext cx="1104522" cy="450369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42A3F7-8C72-41E7-9E8F-B1AE6C0324C4}"/>
                </a:ext>
              </a:extLst>
            </p:cNvPr>
            <p:cNvSpPr txBox="1"/>
            <p:nvPr/>
          </p:nvSpPr>
          <p:spPr>
            <a:xfrm>
              <a:off x="5471557" y="2129503"/>
              <a:ext cx="58149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200" b="1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첨단재생의료실시기관</a:t>
              </a:r>
              <a:r>
                <a:rPr lang="ko-KR" altLang="en-US" sz="2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지정 </a:t>
              </a:r>
              <a:r>
                <a:rPr lang="en-US" altLang="ko-KR" sz="2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</a:t>
              </a:r>
              <a:r>
                <a:rPr lang="ko-KR" altLang="en-US" sz="2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→</a:t>
              </a:r>
              <a:r>
                <a:rPr lang="en-US" altLang="ko-KR" sz="2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Z </a:t>
              </a:r>
              <a:r>
                <a:rPr lang="ko-KR" altLang="en-US" sz="2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노하우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6152D7-152A-4953-A573-B6C808CCB40E}"/>
                </a:ext>
              </a:extLst>
            </p:cNvPr>
            <p:cNvSpPr txBox="1"/>
            <p:nvPr/>
          </p:nvSpPr>
          <p:spPr>
            <a:xfrm>
              <a:off x="4367029" y="2091447"/>
              <a:ext cx="779665" cy="46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1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번째</a:t>
              </a: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90B70BE9-3BBE-4167-A154-D0F4084D2206}"/>
              </a:ext>
            </a:extLst>
          </p:cNvPr>
          <p:cNvGrpSpPr/>
          <p:nvPr/>
        </p:nvGrpSpPr>
        <p:grpSpPr>
          <a:xfrm>
            <a:off x="5142012" y="2950703"/>
            <a:ext cx="6804946" cy="498435"/>
            <a:chOff x="4367030" y="2051242"/>
            <a:chExt cx="6804946" cy="585216"/>
          </a:xfrm>
        </p:grpSpPr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2C6160B7-DE89-4075-A5FB-41CFEBD42E0E}"/>
                </a:ext>
              </a:extLst>
            </p:cNvPr>
            <p:cNvSpPr/>
            <p:nvPr/>
          </p:nvSpPr>
          <p:spPr>
            <a:xfrm>
              <a:off x="4780729" y="2051242"/>
              <a:ext cx="6391247" cy="58521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6" name="Arrow: Pentagon 13">
              <a:extLst>
                <a:ext uri="{FF2B5EF4-FFF2-40B4-BE49-F238E27FC236}">
                  <a16:creationId xmlns:a16="http://schemas.microsoft.com/office/drawing/2014/main" id="{D81BB7E6-4690-4CEF-843E-B170D9504343}"/>
                </a:ext>
              </a:extLst>
            </p:cNvPr>
            <p:cNvSpPr/>
            <p:nvPr/>
          </p:nvSpPr>
          <p:spPr>
            <a:xfrm>
              <a:off x="4367033" y="2108489"/>
              <a:ext cx="1104522" cy="464419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201999-8A2B-42DA-B749-E60060F91556}"/>
                </a:ext>
              </a:extLst>
            </p:cNvPr>
            <p:cNvSpPr txBox="1"/>
            <p:nvPr/>
          </p:nvSpPr>
          <p:spPr>
            <a:xfrm>
              <a:off x="4367030" y="2094602"/>
              <a:ext cx="779665" cy="46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2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번째</a:t>
              </a:r>
            </a:p>
          </p:txBody>
        </p:sp>
      </p:grpSp>
      <p:grpSp>
        <p:nvGrpSpPr>
          <p:cNvPr id="22" name="Group 19">
            <a:extLst>
              <a:ext uri="{FF2B5EF4-FFF2-40B4-BE49-F238E27FC236}">
                <a16:creationId xmlns:a16="http://schemas.microsoft.com/office/drawing/2014/main" id="{BB9902E9-E6FF-4168-BF6A-0C686917E1D2}"/>
              </a:ext>
            </a:extLst>
          </p:cNvPr>
          <p:cNvGrpSpPr/>
          <p:nvPr/>
        </p:nvGrpSpPr>
        <p:grpSpPr>
          <a:xfrm>
            <a:off x="5142012" y="6019168"/>
            <a:ext cx="6800728" cy="821428"/>
            <a:chOff x="4371248" y="2051242"/>
            <a:chExt cx="6800728" cy="964445"/>
          </a:xfrm>
        </p:grpSpPr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3873F8FD-A95C-4566-9DEF-E80E3C733873}"/>
                </a:ext>
              </a:extLst>
            </p:cNvPr>
            <p:cNvSpPr/>
            <p:nvPr/>
          </p:nvSpPr>
          <p:spPr>
            <a:xfrm>
              <a:off x="4780729" y="2051242"/>
              <a:ext cx="6391247" cy="58521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4" name="Arrow: Pentagon 21">
              <a:extLst>
                <a:ext uri="{FF2B5EF4-FFF2-40B4-BE49-F238E27FC236}">
                  <a16:creationId xmlns:a16="http://schemas.microsoft.com/office/drawing/2014/main" id="{DDC4D8B4-5666-4FEB-86D0-D8401AB3D665}"/>
                </a:ext>
              </a:extLst>
            </p:cNvPr>
            <p:cNvSpPr/>
            <p:nvPr/>
          </p:nvSpPr>
          <p:spPr>
            <a:xfrm>
              <a:off x="4371251" y="2140113"/>
              <a:ext cx="1104522" cy="450449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3185C5-8671-404A-AE45-FA643291B9C3}"/>
                </a:ext>
              </a:extLst>
            </p:cNvPr>
            <p:cNvSpPr txBox="1"/>
            <p:nvPr/>
          </p:nvSpPr>
          <p:spPr>
            <a:xfrm>
              <a:off x="4371248" y="2112280"/>
              <a:ext cx="779665" cy="903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5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번째</a:t>
              </a:r>
            </a:p>
            <a:p>
              <a:pPr algn="ctr"/>
              <a:endPara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id="{90B70BE9-3BBE-4167-A154-D0F4084D2206}"/>
              </a:ext>
            </a:extLst>
          </p:cNvPr>
          <p:cNvGrpSpPr/>
          <p:nvPr/>
        </p:nvGrpSpPr>
        <p:grpSpPr>
          <a:xfrm>
            <a:off x="5142012" y="3987080"/>
            <a:ext cx="6800729" cy="805823"/>
            <a:chOff x="4371247" y="2051242"/>
            <a:chExt cx="6800729" cy="946125"/>
          </a:xfrm>
        </p:grpSpPr>
        <p:sp>
          <p:nvSpPr>
            <p:cNvPr id="39" name="Rectangle 12">
              <a:extLst>
                <a:ext uri="{FF2B5EF4-FFF2-40B4-BE49-F238E27FC236}">
                  <a16:creationId xmlns:a16="http://schemas.microsoft.com/office/drawing/2014/main" id="{2C6160B7-DE89-4075-A5FB-41CFEBD42E0E}"/>
                </a:ext>
              </a:extLst>
            </p:cNvPr>
            <p:cNvSpPr/>
            <p:nvPr/>
          </p:nvSpPr>
          <p:spPr>
            <a:xfrm>
              <a:off x="4780729" y="2051242"/>
              <a:ext cx="6391247" cy="58521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0" name="Arrow: Pentagon 13">
              <a:extLst>
                <a:ext uri="{FF2B5EF4-FFF2-40B4-BE49-F238E27FC236}">
                  <a16:creationId xmlns:a16="http://schemas.microsoft.com/office/drawing/2014/main" id="{D81BB7E6-4690-4CEF-843E-B170D9504343}"/>
                </a:ext>
              </a:extLst>
            </p:cNvPr>
            <p:cNvSpPr/>
            <p:nvPr/>
          </p:nvSpPr>
          <p:spPr>
            <a:xfrm>
              <a:off x="4371250" y="2135732"/>
              <a:ext cx="1104522" cy="445773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9201999-8A2B-42DA-B749-E60060F91556}"/>
                </a:ext>
              </a:extLst>
            </p:cNvPr>
            <p:cNvSpPr txBox="1"/>
            <p:nvPr/>
          </p:nvSpPr>
          <p:spPr>
            <a:xfrm>
              <a:off x="4371247" y="2093958"/>
              <a:ext cx="779665" cy="903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3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번째</a:t>
              </a:r>
            </a:p>
            <a:p>
              <a:pPr algn="ctr"/>
              <a:endPara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442A3F7-8C72-41E7-9E8F-B1AE6C0324C4}"/>
              </a:ext>
            </a:extLst>
          </p:cNvPr>
          <p:cNvSpPr txBox="1"/>
          <p:nvPr/>
        </p:nvSpPr>
        <p:spPr>
          <a:xfrm>
            <a:off x="6275737" y="2986297"/>
            <a:ext cx="5667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가성비</a:t>
            </a:r>
            <a:r>
              <a:rPr lang="ko-KR" altLang="en-US" sz="2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우위의 토탈 솔루션 제공</a:t>
            </a:r>
            <a:endParaRPr lang="ko-KR" altLang="en-US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42A3F7-8C72-41E7-9E8F-B1AE6C0324C4}"/>
              </a:ext>
            </a:extLst>
          </p:cNvPr>
          <p:cNvSpPr txBox="1"/>
          <p:nvPr/>
        </p:nvSpPr>
        <p:spPr>
          <a:xfrm>
            <a:off x="6275739" y="4035917"/>
            <a:ext cx="5452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NK</a:t>
            </a:r>
            <a:r>
              <a:rPr lang="ko-KR" altLang="en-US" sz="2200" b="1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면역치료센터 및 항노화센터 운영 코칭</a:t>
            </a:r>
          </a:p>
        </p:txBody>
      </p:sp>
      <p:grpSp>
        <p:nvGrpSpPr>
          <p:cNvPr id="49" name="Group 19">
            <a:extLst>
              <a:ext uri="{FF2B5EF4-FFF2-40B4-BE49-F238E27FC236}">
                <a16:creationId xmlns:a16="http://schemas.microsoft.com/office/drawing/2014/main" id="{BB9902E9-E6FF-4168-BF6A-0C686917E1D2}"/>
              </a:ext>
            </a:extLst>
          </p:cNvPr>
          <p:cNvGrpSpPr/>
          <p:nvPr/>
        </p:nvGrpSpPr>
        <p:grpSpPr>
          <a:xfrm>
            <a:off x="5142013" y="5003124"/>
            <a:ext cx="6800728" cy="498434"/>
            <a:chOff x="4371248" y="2051242"/>
            <a:chExt cx="6800728" cy="585216"/>
          </a:xfrm>
        </p:grpSpPr>
        <p:sp>
          <p:nvSpPr>
            <p:cNvPr id="50" name="Rectangle 20">
              <a:extLst>
                <a:ext uri="{FF2B5EF4-FFF2-40B4-BE49-F238E27FC236}">
                  <a16:creationId xmlns:a16="http://schemas.microsoft.com/office/drawing/2014/main" id="{3873F8FD-A95C-4566-9DEF-E80E3C733873}"/>
                </a:ext>
              </a:extLst>
            </p:cNvPr>
            <p:cNvSpPr/>
            <p:nvPr/>
          </p:nvSpPr>
          <p:spPr>
            <a:xfrm>
              <a:off x="4780729" y="2051242"/>
              <a:ext cx="6391247" cy="58521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Arrow: Pentagon 21">
              <a:extLst>
                <a:ext uri="{FF2B5EF4-FFF2-40B4-BE49-F238E27FC236}">
                  <a16:creationId xmlns:a16="http://schemas.microsoft.com/office/drawing/2014/main" id="{DDC4D8B4-5666-4FEB-86D0-D8401AB3D665}"/>
                </a:ext>
              </a:extLst>
            </p:cNvPr>
            <p:cNvSpPr/>
            <p:nvPr/>
          </p:nvSpPr>
          <p:spPr>
            <a:xfrm>
              <a:off x="4371248" y="2144674"/>
              <a:ext cx="1104522" cy="450449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13185C5-8671-404A-AE45-FA643291B9C3}"/>
                </a:ext>
              </a:extLst>
            </p:cNvPr>
            <p:cNvSpPr txBox="1"/>
            <p:nvPr/>
          </p:nvSpPr>
          <p:spPr>
            <a:xfrm>
              <a:off x="4391463" y="2114320"/>
              <a:ext cx="779665" cy="46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4</a:t>
              </a:r>
              <a:r>
                <a:rPr lang="ko-KR" altLang="en-US" sz="16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번째</a:t>
              </a:r>
              <a:endPara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442A3F7-8C72-41E7-9E8F-B1AE6C0324C4}"/>
              </a:ext>
            </a:extLst>
          </p:cNvPr>
          <p:cNvSpPr txBox="1"/>
          <p:nvPr/>
        </p:nvSpPr>
        <p:spPr>
          <a:xfrm>
            <a:off x="6275740" y="5050131"/>
            <a:ext cx="566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리젠메디텍만의</a:t>
            </a:r>
            <a:r>
              <a:rPr lang="ko-KR" altLang="en-US" sz="2200" b="1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병원 수익 </a:t>
            </a:r>
            <a:r>
              <a:rPr lang="en-US" altLang="ko-KR" sz="2400" b="1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UP</a:t>
            </a:r>
            <a:r>
              <a:rPr lang="en-US" altLang="ko-KR" sz="2200" b="1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200" b="1" dirty="0">
                <a:solidFill>
                  <a:schemeClr val="bg1">
                    <a:lumMod val="9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솔루션 제공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42A3F7-8C72-41E7-9E8F-B1AE6C0324C4}"/>
              </a:ext>
            </a:extLst>
          </p:cNvPr>
          <p:cNvSpPr txBox="1"/>
          <p:nvPr/>
        </p:nvSpPr>
        <p:spPr>
          <a:xfrm>
            <a:off x="6246540" y="6080532"/>
            <a:ext cx="5452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연구과제수행 코칭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(R&amp;D, </a:t>
            </a:r>
            <a:r>
              <a:rPr lang="ko-KR" altLang="en-US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연구소 운영 등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2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83811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CEE81A66-85DD-48EA-8EA2-2FDD99D6950C}"/>
              </a:ext>
            </a:extLst>
          </p:cNvPr>
          <p:cNvSpPr/>
          <p:nvPr/>
        </p:nvSpPr>
        <p:spPr>
          <a:xfrm>
            <a:off x="0" y="5415146"/>
            <a:ext cx="12192000" cy="1053876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                                                                                                                                          </a:t>
            </a:r>
            <a:endParaRPr lang="en-US" altLang="ko-KR" dirty="0"/>
          </a:p>
          <a:p>
            <a:pPr algn="ctr"/>
            <a:r>
              <a:rPr lang="ko-KR" altLang="en-US" dirty="0"/>
              <a:t>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C0CBDE-E60C-4442-9818-EF960A9CEC20}"/>
              </a:ext>
            </a:extLst>
          </p:cNvPr>
          <p:cNvSpPr txBox="1"/>
          <p:nvPr/>
        </p:nvSpPr>
        <p:spPr>
          <a:xfrm>
            <a:off x="207939" y="5987968"/>
            <a:ext cx="630339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ko-KR" sz="1600" dirty="0" err="1">
                <a:solidFill>
                  <a:schemeClr val="bg1"/>
                </a:solidFill>
                <a:latin typeface="a고딕14" panose="02020600000000000000" pitchFamily="18" charset="-127"/>
                <a:ea typeface="a고딕14" panose="02020600000000000000" pitchFamily="18" charset="-127"/>
              </a:rPr>
              <a:t>Copyright</a:t>
            </a:r>
            <a:r>
              <a:rPr lang="ko-KR" altLang="ko-KR" sz="1600" dirty="0">
                <a:solidFill>
                  <a:schemeClr val="bg1"/>
                </a:solidFill>
                <a:latin typeface="a고딕14" panose="02020600000000000000" pitchFamily="18" charset="-127"/>
                <a:ea typeface="a고딕14" panose="02020600000000000000" pitchFamily="18" charset="-127"/>
              </a:rPr>
              <a:t> © </a:t>
            </a:r>
            <a:r>
              <a:rPr lang="en-US" altLang="ko-KR" sz="1600" dirty="0" err="1">
                <a:solidFill>
                  <a:schemeClr val="bg1"/>
                </a:solidFill>
                <a:latin typeface="a고딕14" panose="02020600000000000000" pitchFamily="18" charset="-127"/>
                <a:ea typeface="a고딕14" panose="02020600000000000000" pitchFamily="18" charset="-127"/>
              </a:rPr>
              <a:t>RegenMeditech</a:t>
            </a:r>
            <a:r>
              <a:rPr lang="ko-KR" altLang="ko-KR" sz="1600" dirty="0">
                <a:solidFill>
                  <a:schemeClr val="bg1"/>
                </a:solidFill>
                <a:latin typeface="a고딕14" panose="02020600000000000000" pitchFamily="18" charset="-127"/>
                <a:ea typeface="a고딕14" panose="02020600000000000000" pitchFamily="18" charset="-127"/>
              </a:rPr>
              <a:t> Corp. All </a:t>
            </a:r>
            <a:r>
              <a:rPr lang="ko-KR" altLang="ko-KR" sz="1600" dirty="0" err="1">
                <a:solidFill>
                  <a:schemeClr val="bg1"/>
                </a:solidFill>
                <a:latin typeface="a고딕14" panose="02020600000000000000" pitchFamily="18" charset="-127"/>
                <a:ea typeface="a고딕14" panose="02020600000000000000" pitchFamily="18" charset="-127"/>
              </a:rPr>
              <a:t>Rights</a:t>
            </a:r>
            <a:r>
              <a:rPr lang="ko-KR" altLang="ko-KR" sz="1600" dirty="0">
                <a:solidFill>
                  <a:schemeClr val="bg1"/>
                </a:solidFill>
                <a:latin typeface="a고딕14" panose="02020600000000000000" pitchFamily="18" charset="-127"/>
                <a:ea typeface="a고딕14" panose="02020600000000000000" pitchFamily="18" charset="-127"/>
              </a:rPr>
              <a:t> </a:t>
            </a:r>
            <a:r>
              <a:rPr lang="ko-KR" altLang="ko-KR" sz="1600" dirty="0" err="1">
                <a:solidFill>
                  <a:schemeClr val="bg1"/>
                </a:solidFill>
                <a:latin typeface="a고딕14" panose="02020600000000000000" pitchFamily="18" charset="-127"/>
                <a:ea typeface="a고딕14" panose="02020600000000000000" pitchFamily="18" charset="-127"/>
              </a:rPr>
              <a:t>Reserved</a:t>
            </a:r>
            <a:endParaRPr lang="ko-KR" altLang="en-US" sz="1600" dirty="0">
              <a:solidFill>
                <a:schemeClr val="bg1"/>
              </a:solidFill>
              <a:latin typeface="a고딕14" panose="02020600000000000000" pitchFamily="18" charset="-127"/>
              <a:ea typeface="a고딕14" panose="02020600000000000000" pitchFamily="18" charset="-127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CDC85-3A1E-40AE-ABDD-534B0770C94C}"/>
              </a:ext>
            </a:extLst>
          </p:cNvPr>
          <p:cNvSpPr txBox="1"/>
          <p:nvPr/>
        </p:nvSpPr>
        <p:spPr>
          <a:xfrm>
            <a:off x="4967776" y="4176045"/>
            <a:ext cx="243055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3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감사합니다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4699E8B-CC81-CE0C-D32D-1A5657EF7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297" y="5452296"/>
            <a:ext cx="1016726" cy="10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62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>
            <a:extLst>
              <a:ext uri="{FF2B5EF4-FFF2-40B4-BE49-F238E27FC236}">
                <a16:creationId xmlns:a16="http://schemas.microsoft.com/office/drawing/2014/main" id="{20EC3FA2-1A5D-4CF6-994E-20ACCFF68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8460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9A702E0-42A6-42B0-BB2D-72AF6735098F}"/>
              </a:ext>
            </a:extLst>
          </p:cNvPr>
          <p:cNvSpPr txBox="1"/>
          <p:nvPr/>
        </p:nvSpPr>
        <p:spPr>
          <a:xfrm>
            <a:off x="2307683" y="3821981"/>
            <a:ext cx="1798890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골수세포 이식을 통한 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 err="1"/>
              <a:t>혈액암</a:t>
            </a:r>
            <a:r>
              <a:rPr lang="ko-KR" altLang="en-US" sz="1100" dirty="0"/>
              <a:t> 치료 </a:t>
            </a:r>
            <a:endParaRPr lang="en-US" altLang="ko-KR" sz="1100" dirty="0"/>
          </a:p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면역세포 치료로 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/>
              <a:t>난치성 암 대응 </a:t>
            </a:r>
            <a:endParaRPr lang="en-US" altLang="ko-KR" sz="1100" dirty="0"/>
          </a:p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줄기세포 활용한 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/>
              <a:t>신경계 질환 재생 치료</a:t>
            </a:r>
            <a:endParaRPr lang="en-US" altLang="ko-KR" sz="1100" dirty="0"/>
          </a:p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만성 질환의 회복력 향상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6879C-34FE-4096-B56D-66F6E494F2DE}"/>
              </a:ext>
            </a:extLst>
          </p:cNvPr>
          <p:cNvSpPr txBox="1"/>
          <p:nvPr/>
        </p:nvSpPr>
        <p:spPr>
          <a:xfrm>
            <a:off x="4360342" y="3820355"/>
            <a:ext cx="1555234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유전성 희귀질환 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/>
              <a:t>유전자 교정 </a:t>
            </a:r>
            <a:endParaRPr lang="en-US" altLang="ko-KR" sz="1100" dirty="0"/>
          </a:p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암 유전자 변이 치료 </a:t>
            </a:r>
            <a:endParaRPr lang="en-US" altLang="ko-KR" sz="1100" dirty="0"/>
          </a:p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유전적 면역 결핍 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/>
              <a:t>질환 개선 </a:t>
            </a:r>
            <a:endParaRPr lang="en-US" altLang="ko-KR" sz="1100" dirty="0"/>
          </a:p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만성 유전성 대사 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/>
              <a:t>질환 관리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DDB366-ECAF-4258-80B3-A10A86D983FD}"/>
              </a:ext>
            </a:extLst>
          </p:cNvPr>
          <p:cNvSpPr txBox="1"/>
          <p:nvPr/>
        </p:nvSpPr>
        <p:spPr>
          <a:xfrm>
            <a:off x="6276426" y="3989632"/>
            <a:ext cx="165782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• </a:t>
            </a:r>
            <a:r>
              <a:rPr lang="ko-KR" altLang="en-US" sz="1100" dirty="0"/>
              <a:t>인공 피부</a:t>
            </a:r>
            <a:r>
              <a:rPr lang="en-US" altLang="ko-KR" sz="1100" dirty="0"/>
              <a:t>, </a:t>
            </a:r>
            <a:r>
              <a:rPr lang="ko-KR" altLang="en-US" sz="1100" dirty="0"/>
              <a:t>연골</a:t>
            </a:r>
            <a:r>
              <a:rPr lang="en-US" altLang="ko-KR" sz="1100" dirty="0"/>
              <a:t>, </a:t>
            </a:r>
            <a:r>
              <a:rPr lang="ko-KR" altLang="en-US" sz="1100" dirty="0"/>
              <a:t>뼈 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/>
              <a:t>조직 개발 </a:t>
            </a:r>
            <a:endParaRPr lang="en-US" altLang="ko-KR" sz="1100" dirty="0"/>
          </a:p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화상 및 외상 환자 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/>
              <a:t>조직 재생 </a:t>
            </a:r>
            <a:endParaRPr lang="en-US" altLang="ko-KR" sz="1100" dirty="0"/>
          </a:p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장기 이식을 위한 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/>
              <a:t>맞춤형 조직 제작 </a:t>
            </a:r>
            <a:endParaRPr lang="en-US" altLang="ko-KR" sz="1100" dirty="0"/>
          </a:p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난치성 조직 손상 치료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D4EDD-3F3D-4A95-B8F9-929385CF0B8A}"/>
              </a:ext>
            </a:extLst>
          </p:cNvPr>
          <p:cNvSpPr txBox="1"/>
          <p:nvPr/>
        </p:nvSpPr>
        <p:spPr>
          <a:xfrm>
            <a:off x="8134055" y="3820355"/>
            <a:ext cx="182614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유전자 편집 </a:t>
            </a:r>
            <a:r>
              <a:rPr lang="en-US" altLang="ko-KR" sz="1100" dirty="0"/>
              <a:t>+ </a:t>
            </a:r>
            <a:r>
              <a:rPr lang="ko-KR" altLang="en-US" sz="1100" dirty="0"/>
              <a:t>면역세포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/>
              <a:t>치료를 통한 암 맞춤 치료</a:t>
            </a:r>
            <a:endParaRPr lang="en-US" altLang="ko-KR" sz="1100" dirty="0"/>
          </a:p>
          <a:p>
            <a:r>
              <a:rPr lang="ko-KR" altLang="en-US" sz="1100" dirty="0"/>
              <a:t> </a:t>
            </a:r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줄기세포 </a:t>
            </a:r>
            <a:r>
              <a:rPr lang="en-US" altLang="ko-KR" sz="1100" dirty="0"/>
              <a:t>+ </a:t>
            </a:r>
            <a:r>
              <a:rPr lang="ko-KR" altLang="en-US" sz="1100" dirty="0"/>
              <a:t>유전자 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/>
              <a:t>치료를 이용한 신경재생</a:t>
            </a:r>
            <a:endParaRPr lang="en-US" altLang="ko-KR" sz="1100" dirty="0"/>
          </a:p>
          <a:p>
            <a:r>
              <a:rPr lang="ko-KR" altLang="en-US" sz="1100" dirty="0"/>
              <a:t> </a:t>
            </a:r>
            <a:endParaRPr lang="en-US" altLang="ko-KR" sz="1100" dirty="0"/>
          </a:p>
          <a:p>
            <a:r>
              <a:rPr lang="en-US" altLang="ko-KR" sz="1100" dirty="0"/>
              <a:t>• AI, </a:t>
            </a:r>
            <a:r>
              <a:rPr lang="ko-KR" altLang="en-US" sz="1100" dirty="0"/>
              <a:t>빅데이터 기반 </a:t>
            </a:r>
            <a:endParaRPr lang="en-US" altLang="ko-KR" sz="1100" dirty="0"/>
          </a:p>
          <a:p>
            <a:r>
              <a:rPr lang="en-US" altLang="ko-KR" sz="1100" dirty="0"/>
              <a:t> </a:t>
            </a:r>
            <a:r>
              <a:rPr lang="ko-KR" altLang="en-US" sz="1100" dirty="0"/>
              <a:t>개인 맞춤형 치료 설계 </a:t>
            </a:r>
            <a:endParaRPr lang="en-US" altLang="ko-KR" sz="1100" dirty="0"/>
          </a:p>
          <a:p>
            <a:endParaRPr lang="en-US" altLang="ko-KR" sz="1100" dirty="0"/>
          </a:p>
          <a:p>
            <a:r>
              <a:rPr lang="en-US" altLang="ko-KR" sz="1100" dirty="0"/>
              <a:t>• </a:t>
            </a:r>
            <a:r>
              <a:rPr lang="ko-KR" altLang="en-US" sz="1100" dirty="0"/>
              <a:t>로봇수술과 재생의료 </a:t>
            </a:r>
            <a:endParaRPr lang="en-US" altLang="ko-KR" sz="1100" dirty="0"/>
          </a:p>
          <a:p>
            <a:r>
              <a:rPr lang="en-US" altLang="ko-KR" sz="1100" dirty="0"/>
              <a:t>  </a:t>
            </a:r>
            <a:r>
              <a:rPr lang="ko-KR" altLang="en-US" sz="1100" dirty="0"/>
              <a:t>기술 융합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78885F-F1EB-44AF-8405-DF1FE33BA252}"/>
              </a:ext>
            </a:extLst>
          </p:cNvPr>
          <p:cNvSpPr txBox="1"/>
          <p:nvPr/>
        </p:nvSpPr>
        <p:spPr>
          <a:xfrm>
            <a:off x="598949" y="420227"/>
            <a:ext cx="469767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첨단재생의료 의료기관 적용분야  </a:t>
            </a:r>
            <a:endParaRPr lang="en-US" altLang="ko-KR" sz="2400" b="1" dirty="0">
              <a:solidFill>
                <a:schemeClr val="accent6">
                  <a:lumMod val="20000"/>
                  <a:lumOff val="8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47F93CD-678C-0B7A-C133-051121EED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09211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12165" y="1204079"/>
            <a:ext cx="728976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중증ㆍ희귀ㆍ난치성</a:t>
            </a:r>
            <a:r>
              <a:rPr b="1" spc="5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b="1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질환</a:t>
            </a:r>
            <a:r>
              <a:rPr b="1" spc="5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b="1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환자들에게</a:t>
            </a:r>
            <a:r>
              <a:rPr b="1" spc="5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b="1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'첨단</a:t>
            </a:r>
            <a:r>
              <a:rPr b="1" spc="5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b="1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재생의료' 치료</a:t>
            </a:r>
            <a:r>
              <a:rPr b="1" spc="10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b="1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기회</a:t>
            </a:r>
            <a:r>
              <a:rPr b="1" spc="-5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 </a:t>
            </a:r>
            <a:r>
              <a:rPr b="1" spc="-25" dirty="0">
                <a:solidFill>
                  <a:srgbClr val="21212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rPr>
              <a:t>확대</a:t>
            </a:r>
            <a:endParaRPr b="1" dirty="0">
              <a:latin typeface="맑은 고딕" panose="020B0503020000020004" pitchFamily="50" charset="-127"/>
              <a:ea typeface="맑은 고딕" panose="020B0503020000020004" pitchFamily="50" charset="-127"/>
              <a:cs typeface="맑은 고딕"/>
            </a:endParaRPr>
          </a:p>
        </p:txBody>
      </p:sp>
      <p:sp>
        <p:nvSpPr>
          <p:cNvPr id="5" name="object 11"/>
          <p:cNvSpPr txBox="1"/>
          <p:nvPr/>
        </p:nvSpPr>
        <p:spPr>
          <a:xfrm>
            <a:off x="1043495" y="4328582"/>
            <a:ext cx="5988606" cy="27068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50000"/>
              </a:lnSpc>
              <a:spcBef>
                <a:spcPts val="95"/>
              </a:spcBef>
            </a:pPr>
            <a:r>
              <a:rPr lang="ko-KR" altLang="en-US" sz="1600" b="1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『</a:t>
            </a:r>
            <a:r>
              <a:rPr sz="1600" b="1" dirty="0" err="1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첨단재생의료</a:t>
            </a:r>
            <a:r>
              <a:rPr sz="1600" b="1" spc="-45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sz="1600" b="1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및</a:t>
            </a:r>
            <a:r>
              <a:rPr sz="1600" b="1" spc="-10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첨단바이오의약품 </a:t>
            </a:r>
            <a:r>
              <a:rPr sz="1600" b="1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안전</a:t>
            </a:r>
            <a:r>
              <a:rPr sz="1600" b="1" spc="-15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sz="1600" b="1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및</a:t>
            </a:r>
            <a:r>
              <a:rPr sz="1600" b="1" spc="-5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sz="1600" b="1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지원에</a:t>
            </a:r>
            <a:r>
              <a:rPr sz="1600" b="1" spc="-20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sz="1600" b="1" dirty="0" err="1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관한</a:t>
            </a:r>
            <a:r>
              <a:rPr sz="1600" b="1" spc="-15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sz="1600" b="1" spc="-25" dirty="0" err="1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법률</a:t>
            </a:r>
            <a:r>
              <a:rPr lang="en-US" altLang="ko-KR" sz="1600" b="1" spc="-25" dirty="0">
                <a:solidFill>
                  <a:srgbClr val="1C1C1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』</a:t>
            </a:r>
            <a:endParaRPr sz="1600" dirty="0">
              <a:latin typeface="맑은 고딕" panose="020B0503020000020004" pitchFamily="50" charset="-127"/>
              <a:ea typeface="맑은 고딕" panose="020B0503020000020004" pitchFamily="50" charset="-127"/>
              <a:cs typeface="굴림"/>
            </a:endParaRPr>
          </a:p>
          <a:p>
            <a:pPr algn="ctr">
              <a:lnSpc>
                <a:spcPct val="150000"/>
              </a:lnSpc>
            </a:pPr>
            <a:r>
              <a:rPr sz="1600" b="1" dirty="0">
                <a:solidFill>
                  <a:srgbClr val="44444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(</a:t>
            </a:r>
            <a:r>
              <a:rPr sz="1600" b="1" spc="-10" dirty="0">
                <a:solidFill>
                  <a:srgbClr val="44444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sz="1600" b="1" dirty="0" err="1">
                <a:solidFill>
                  <a:srgbClr val="44444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약칭</a:t>
            </a:r>
            <a:r>
              <a:rPr lang="en-US" sz="1600" b="1" dirty="0">
                <a:solidFill>
                  <a:srgbClr val="44444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sz="1600" b="1" dirty="0">
                <a:solidFill>
                  <a:srgbClr val="44444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:</a:t>
            </a:r>
            <a:r>
              <a:rPr sz="1600" b="1" spc="-20" dirty="0">
                <a:solidFill>
                  <a:srgbClr val="44444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sz="1600" b="1" dirty="0">
                <a:solidFill>
                  <a:srgbClr val="44444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첨단재생바이오법</a:t>
            </a:r>
            <a:r>
              <a:rPr sz="1600" b="1" spc="-55" dirty="0">
                <a:solidFill>
                  <a:srgbClr val="44444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sz="1600" b="1" spc="-50" dirty="0">
                <a:solidFill>
                  <a:srgbClr val="44444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)</a:t>
            </a:r>
            <a:endParaRPr sz="1600" dirty="0">
              <a:latin typeface="맑은 고딕" panose="020B0503020000020004" pitchFamily="50" charset="-127"/>
              <a:ea typeface="맑은 고딕" panose="020B0503020000020004" pitchFamily="50" charset="-127"/>
              <a:cs typeface="굴림"/>
            </a:endParaRPr>
          </a:p>
          <a:p>
            <a:pPr>
              <a:lnSpc>
                <a:spcPct val="150000"/>
              </a:lnSpc>
              <a:spcBef>
                <a:spcPts val="60"/>
              </a:spcBef>
            </a:pPr>
            <a:endParaRPr sz="1450" dirty="0">
              <a:latin typeface="맑은 고딕" panose="020B0503020000020004" pitchFamily="50" charset="-127"/>
              <a:ea typeface="맑은 고딕" panose="020B0503020000020004" pitchFamily="50" charset="-127"/>
              <a:cs typeface="굴림"/>
            </a:endParaRPr>
          </a:p>
          <a:p>
            <a:pPr algn="ctr"/>
            <a:r>
              <a:rPr b="1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[법률</a:t>
            </a:r>
            <a:r>
              <a:rPr b="1" spc="-45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b="1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제20331호,</a:t>
            </a:r>
            <a:r>
              <a:rPr b="1" spc="-40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lang="en-US" b="1" spc="-40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'</a:t>
            </a:r>
            <a:r>
              <a:rPr b="1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2024.</a:t>
            </a:r>
            <a:r>
              <a:rPr b="1" spc="-45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b="1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2.</a:t>
            </a:r>
            <a:r>
              <a:rPr b="1" spc="-20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20.</a:t>
            </a:r>
            <a:r>
              <a:rPr lang="en-US" b="1" spc="-20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lang="ko-KR" altLang="en-US" b="1" spc="-20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공포</a:t>
            </a:r>
            <a:r>
              <a:rPr lang="en-US" altLang="ko-KR" b="1" spc="-20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, </a:t>
            </a:r>
            <a:r>
              <a:rPr lang="en-US" altLang="ko-KR" b="1" spc="-4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'</a:t>
            </a:r>
            <a:r>
              <a:rPr lang="en-US" altLang="ko-KR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2025.</a:t>
            </a:r>
            <a:r>
              <a:rPr lang="ko-KR" altLang="en-US" b="1" spc="-45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lang="en-US" altLang="ko-KR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2.</a:t>
            </a:r>
            <a:r>
              <a:rPr lang="ko-KR" altLang="en-US" b="1" spc="-2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lang="en-US" altLang="ko-KR" b="1" spc="-2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21.</a:t>
            </a:r>
            <a:r>
              <a:rPr lang="ko-KR" altLang="en-US" b="1" spc="-2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시행</a:t>
            </a:r>
            <a:r>
              <a:rPr b="1" spc="-10" dirty="0">
                <a:solidFill>
                  <a:srgbClr val="3B7EB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]</a:t>
            </a:r>
            <a:endParaRPr lang="en-US" b="1" spc="-10" dirty="0">
              <a:solidFill>
                <a:srgbClr val="3B7EBB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굴림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ko-KR" altLang="en-US" b="1" spc="-10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심의위</a:t>
            </a:r>
            <a:r>
              <a:rPr lang="ko-KR" altLang="en-US" b="1" spc="-1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 심의 후 치료</a:t>
            </a:r>
            <a:r>
              <a:rPr lang="en-US" altLang="ko-KR" b="1" spc="-1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, </a:t>
            </a:r>
            <a:r>
              <a:rPr lang="ko-KR" altLang="en-US" b="1" spc="-1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치료비용 심사 후 청구가능  </a:t>
            </a:r>
            <a:endParaRPr lang="en-US" altLang="ko-KR" b="1" spc="-1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굴림"/>
              <a:sym typeface="Wingdings" panose="05000000000000000000" pitchFamily="2" charset="2"/>
            </a:endParaRPr>
          </a:p>
          <a:p>
            <a:r>
              <a:rPr lang="ko-KR" altLang="en-US" b="1" spc="-1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     </a:t>
            </a:r>
            <a:r>
              <a:rPr lang="en-US" altLang="ko-KR" b="1" spc="-1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 </a:t>
            </a:r>
            <a:r>
              <a:rPr lang="ko-KR" altLang="en-US" b="1" spc="-1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미용</a:t>
            </a:r>
            <a:r>
              <a:rPr lang="en-US" altLang="ko-KR" b="1" spc="-1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, </a:t>
            </a:r>
            <a:r>
              <a:rPr lang="ko-KR" altLang="en-US" b="1" spc="-1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성형은 비급여 </a:t>
            </a:r>
            <a:r>
              <a:rPr lang="en-US" altLang="ko-KR" b="1" spc="-1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(</a:t>
            </a:r>
            <a:r>
              <a:rPr lang="ko-KR" altLang="en-US" b="1" spc="-1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보편적 적용</a:t>
            </a:r>
            <a:r>
              <a:rPr lang="en-US" altLang="ko-KR" b="1" spc="-1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  <a:sym typeface="Wingdings" panose="05000000000000000000" pitchFamily="2" charset="2"/>
              </a:rPr>
              <a:t>)</a:t>
            </a:r>
          </a:p>
          <a:p>
            <a:pPr algn="ctr">
              <a:lnSpc>
                <a:spcPct val="150000"/>
              </a:lnSpc>
            </a:pPr>
            <a:endParaRPr lang="en-US" altLang="ko-KR" b="1" spc="-10" dirty="0">
              <a:solidFill>
                <a:srgbClr val="3B7EBB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굴림"/>
              <a:sym typeface="Wingdings" panose="05000000000000000000" pitchFamily="2" charset="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dirty="0">
              <a:latin typeface="맑은 고딕" panose="020B0503020000020004" pitchFamily="50" charset="-127"/>
              <a:ea typeface="맑은 고딕" panose="020B0503020000020004" pitchFamily="50" charset="-127"/>
              <a:cs typeface="굴림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3091" y="1443790"/>
            <a:ext cx="3896744" cy="4753906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7883090" y="3429000"/>
            <a:ext cx="3896743" cy="2887588"/>
          </a:xfrm>
          <a:prstGeom prst="roundRect">
            <a:avLst>
              <a:gd name="adj" fmla="val 4546"/>
            </a:avLst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369977"/>
              </p:ext>
            </p:extLst>
          </p:nvPr>
        </p:nvGraphicFramePr>
        <p:xfrm>
          <a:off x="231006" y="1645120"/>
          <a:ext cx="7613584" cy="253224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194473">
                  <a:extLst>
                    <a:ext uri="{9D8B030D-6E8A-4147-A177-3AD203B41FA5}">
                      <a16:colId xmlns:a16="http://schemas.microsoft.com/office/drawing/2014/main" val="499000348"/>
                    </a:ext>
                  </a:extLst>
                </a:gridCol>
                <a:gridCol w="2936548">
                  <a:extLst>
                    <a:ext uri="{9D8B030D-6E8A-4147-A177-3AD203B41FA5}">
                      <a16:colId xmlns:a16="http://schemas.microsoft.com/office/drawing/2014/main" val="2937844809"/>
                    </a:ext>
                  </a:extLst>
                </a:gridCol>
                <a:gridCol w="2482563">
                  <a:extLst>
                    <a:ext uri="{9D8B030D-6E8A-4147-A177-3AD203B41FA5}">
                      <a16:colId xmlns:a16="http://schemas.microsoft.com/office/drawing/2014/main" val="2271276276"/>
                    </a:ext>
                  </a:extLst>
                </a:gridCol>
              </a:tblGrid>
              <a:tr h="568691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첨생법</a:t>
                      </a: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개정안</a:t>
                      </a:r>
                      <a:r>
                        <a:rPr lang="en-US" altLang="ko-KR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달라진 내용은</a:t>
                      </a:r>
                      <a:r>
                        <a:rPr lang="en-US" altLang="ko-KR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?</a:t>
                      </a:r>
                      <a:endParaRPr lang="ko-KR" altLang="en-US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919457"/>
                  </a:ext>
                </a:extLst>
              </a:tr>
              <a:tr h="4620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  분</a:t>
                      </a:r>
                      <a:endParaRPr lang="ko-KR" altLang="en-US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후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42219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임상연구 대상자 범위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중대ㆍ희귀</a:t>
                      </a:r>
                      <a:r>
                        <a:rPr lang="ko-KR" altLang="en-US" sz="16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6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난치질환자</a:t>
                      </a:r>
                      <a:endParaRPr lang="ko-KR" altLang="en-US" sz="1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모든 사람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BF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38379"/>
                  </a:ext>
                </a:extLst>
              </a:tr>
              <a:tr h="9529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solidFill>
                            <a:srgbClr val="0070C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치료제 도입 방식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식약처에</a:t>
                      </a:r>
                      <a:r>
                        <a:rPr lang="ko-KR" altLang="en-US" sz="16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정식 의약품 </a:t>
                      </a:r>
                      <a:endParaRPr lang="en-US" altLang="ko-KR" sz="1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허가를 받아야만 사용가능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임상 단계 의약품이어도 </a:t>
                      </a:r>
                      <a:endParaRPr lang="en-US" altLang="ko-KR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희귀ㆍ난치</a:t>
                      </a: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600" b="1"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질환자에게</a:t>
                      </a:r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en-US" altLang="ko-KR" sz="1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6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 가능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BF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54752"/>
                  </a:ext>
                </a:extLst>
              </a:tr>
            </a:tbl>
          </a:graphicData>
        </a:graphic>
      </p:graphicFrame>
      <p:sp>
        <p:nvSpPr>
          <p:cNvPr id="8" name="직사각형 7">
            <a:hlinkClick r:id="rId4"/>
          </p:cNvPr>
          <p:cNvSpPr/>
          <p:nvPr/>
        </p:nvSpPr>
        <p:spPr>
          <a:xfrm>
            <a:off x="1619299" y="6468955"/>
            <a:ext cx="48754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https://www.law.go.kr/법령/첨단재생의료 안전 및 지원에 관한 규칙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9085E1-40BC-4954-8193-5EE6988B3975}"/>
              </a:ext>
            </a:extLst>
          </p:cNvPr>
          <p:cNvSpPr txBox="1"/>
          <p:nvPr/>
        </p:nvSpPr>
        <p:spPr>
          <a:xfrm>
            <a:off x="326564" y="374025"/>
            <a:ext cx="984613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첨단재생바이오법</a:t>
            </a:r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en-US" altLang="ko-KR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: </a:t>
            </a:r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개정안 </a:t>
            </a:r>
            <a:r>
              <a:rPr lang="en-US" altLang="ko-KR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24</a:t>
            </a:r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년 </a:t>
            </a:r>
            <a:r>
              <a:rPr lang="en-US" altLang="ko-KR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</a:t>
            </a:r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월 국회 통과</a:t>
            </a:r>
            <a:r>
              <a:rPr lang="en-US" altLang="ko-KR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! [</a:t>
            </a:r>
            <a:r>
              <a:rPr lang="en-US" altLang="ko-KR" sz="2400" b="1" spc="-4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'</a:t>
            </a:r>
            <a:r>
              <a:rPr lang="en-US" altLang="ko-KR" sz="2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2025.</a:t>
            </a:r>
            <a:r>
              <a:rPr lang="ko-KR" altLang="en-US" sz="2400" b="1" spc="-45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lang="en-US" altLang="ko-KR" sz="2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2.</a:t>
            </a:r>
            <a:r>
              <a:rPr lang="ko-KR" altLang="en-US" sz="2400" b="1" spc="-2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</a:t>
            </a:r>
            <a:r>
              <a:rPr lang="en-US" altLang="ko-KR" sz="2400" b="1" spc="-2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21.</a:t>
            </a:r>
            <a:r>
              <a:rPr lang="ko-KR" altLang="en-US" sz="2400" b="1" spc="-2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 시행</a:t>
            </a:r>
            <a:r>
              <a:rPr lang="en-US" altLang="ko-KR" sz="2400" b="1" spc="-2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굴림"/>
              </a:rPr>
              <a:t>]</a:t>
            </a:r>
            <a:endParaRPr lang="ko-KR" altLang="en-US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8B5D711-C431-0EED-440B-2B71743B5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6290" y="6366441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01552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1" y="955217"/>
            <a:ext cx="4859386" cy="535743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6419" y="952441"/>
            <a:ext cx="5650030" cy="5479521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412164" y="972150"/>
            <a:ext cx="5229541" cy="808523"/>
          </a:xfrm>
          <a:prstGeom prst="roundRect">
            <a:avLst>
              <a:gd name="adj" fmla="val 4546"/>
            </a:avLst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5948410" y="952441"/>
            <a:ext cx="5906049" cy="885985"/>
          </a:xfrm>
          <a:prstGeom prst="roundRect">
            <a:avLst>
              <a:gd name="adj" fmla="val 4546"/>
            </a:avLst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9085E1-40BC-4954-8193-5EE6988B3975}"/>
              </a:ext>
            </a:extLst>
          </p:cNvPr>
          <p:cNvSpPr txBox="1"/>
          <p:nvPr/>
        </p:nvSpPr>
        <p:spPr>
          <a:xfrm>
            <a:off x="379481" y="349383"/>
            <a:ext cx="667325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해외 원정 가던 세포</a:t>
            </a:r>
            <a:r>
              <a:rPr lang="en-US" altLang="ko-KR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〮</a:t>
            </a:r>
            <a:r>
              <a:rPr lang="ko-KR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유전자 치료 국내서 가능  </a:t>
            </a:r>
            <a:endParaRPr lang="ko-KR" altLang="en-US" sz="2400" b="1" dirty="0">
              <a:solidFill>
                <a:srgbClr val="70AD47">
                  <a:lumMod val="20000"/>
                  <a:lumOff val="80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E9E15B3-117E-E974-DBF5-4FF76E2A3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6324" y="6316588"/>
            <a:ext cx="327086" cy="3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09970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Cover and End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2013 - 2022 테마">
  <a:themeElements>
    <a:clrScheme name="Office 2013 - 2022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Contents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2013 - 2022 테마">
  <a:themeElements>
    <a:clrScheme name="Office 2013 - 2022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2013 - 2022 테마">
  <a:themeElements>
    <a:clrScheme name="Office 2013 - 2022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ntents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2013 - 2022 테마">
  <a:themeElements>
    <a:clrScheme name="Office 2013 - 2022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2013 - 2022 테마">
  <a:themeElements>
    <a:clrScheme name="Office 2013 - 2022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테마">
      <a:majorFont>
        <a:latin typeface="Calibri Light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9126</TotalTime>
  <Words>3476</Words>
  <Application>Microsoft Office PowerPoint</Application>
  <PresentationFormat>와이드스크린</PresentationFormat>
  <Paragraphs>760</Paragraphs>
  <Slides>61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11</vt:i4>
      </vt:variant>
      <vt:variant>
        <vt:lpstr>슬라이드 제목</vt:lpstr>
      </vt:variant>
      <vt:variant>
        <vt:i4>61</vt:i4>
      </vt:variant>
    </vt:vector>
  </HeadingPairs>
  <TitlesOfParts>
    <vt:vector size="91" baseType="lpstr">
      <vt:lpstr>-apple-system</vt:lpstr>
      <vt:lpstr>Arial Unicode MS</vt:lpstr>
      <vt:lpstr>a고딕14</vt:lpstr>
      <vt:lpstr>Noto Sans CJK JP Regular</vt:lpstr>
      <vt:lpstr>굴림</vt:lpstr>
      <vt:lpstr>돋움</vt:lpstr>
      <vt:lpstr>돋움체</vt:lpstr>
      <vt:lpstr>맑은 고딕</vt:lpstr>
      <vt:lpstr>으뜸돋움MR</vt:lpstr>
      <vt:lpstr>한양견고딕</vt:lpstr>
      <vt:lpstr>한양신명조</vt:lpstr>
      <vt:lpstr>함초롬바탕</vt:lpstr>
      <vt:lpstr>휴먼옛체</vt:lpstr>
      <vt:lpstr>Arial</vt:lpstr>
      <vt:lpstr>Bodoni MT Black</vt:lpstr>
      <vt:lpstr>Calibri</vt:lpstr>
      <vt:lpstr>Calibri Light</vt:lpstr>
      <vt:lpstr>Wingdings</vt:lpstr>
      <vt:lpstr>Wingdings 2</vt:lpstr>
      <vt:lpstr>Cover and End Slide Master</vt:lpstr>
      <vt:lpstr>Contents Slide Master</vt:lpstr>
      <vt:lpstr>Section Break Slide Master</vt:lpstr>
      <vt:lpstr>HDOfficeLightV0</vt:lpstr>
      <vt:lpstr>Office 2013 - 2022 테마</vt:lpstr>
      <vt:lpstr>1_Office 2013 - 2022 테마</vt:lpstr>
      <vt:lpstr>1_Contents Slide Master</vt:lpstr>
      <vt:lpstr>2_Office 2013 - 2022 테마</vt:lpstr>
      <vt:lpstr>3_Office 2013 - 2022 테마</vt:lpstr>
      <vt:lpstr>4_Office 2013 - 2022 테마</vt:lpstr>
      <vt:lpstr>2_Contents Slide Master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[첨단재생의료 임상연구와 치료]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리젠메디텍 제안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병철 송</cp:lastModifiedBy>
  <cp:revision>433</cp:revision>
  <cp:lastPrinted>2025-03-27T04:34:18Z</cp:lastPrinted>
  <dcterms:created xsi:type="dcterms:W3CDTF">2018-04-24T17:14:44Z</dcterms:created>
  <dcterms:modified xsi:type="dcterms:W3CDTF">2026-05-15T05:18:14Z</dcterms:modified>
</cp:coreProperties>
</file>